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3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09\Data&amp;Charts200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Age_Students_WV_MC_2009F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09\Data&amp;Charts200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09\Data&amp;Charts2009.xlsx" TargetMode="External"/><Relationship Id="rId2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09\Data&amp;Charts200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09\Data&amp;Charts200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09\Data&amp;Charts2009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09\Data&amp;Charts20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557800184677"/>
          <c:y val="0.217848327408155"/>
          <c:w val="0.356436217957499"/>
          <c:h val="0.566930586989899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25400">
              <a:solidFill>
                <a:schemeClr val="accent1">
                  <a:lumMod val="75000"/>
                </a:schemeClr>
              </a:solidFill>
              <a:prstDash val="solid"/>
            </a:ln>
          </c:spPr>
          <c:dPt>
            <c:idx val="0"/>
            <c:bubble3D val="0"/>
            <c:spPr>
              <a:solidFill>
                <a:srgbClr val="CCFFFF"/>
              </a:solidFill>
              <a:ln w="254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99CCFF"/>
              </a:solidFill>
              <a:ln w="254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254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CC"/>
              </a:solidFill>
              <a:ln w="254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FF99CC"/>
              </a:solidFill>
              <a:ln w="254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254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66CC"/>
              </a:solidFill>
              <a:ln w="25400">
                <a:solidFill>
                  <a:schemeClr val="accent1">
                    <a:lumMod val="75000"/>
                  </a:schemeClr>
                </a:solidFill>
                <a:prstDash val="solid"/>
              </a:ln>
            </c:spPr>
          </c:dPt>
          <c:dLbls>
            <c:dLbl>
              <c:idx val="0"/>
              <c:layout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00945878804954497"/>
                  <c:y val="0.01314773822783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0168435322220959"/>
                  <c:y val="0.00054708140248276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0144641017178849"/>
                  <c:y val="-1.25534073851902E-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00446942294003621"/>
                  <c:y val="0.01698900918814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00516708257743593"/>
                  <c:y val="-0.0088541080024927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0105683042479869"/>
                  <c:y val="-0.02514315704786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u="sng" baseline="0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Ethnicity_Gender_Age!$A$105:$A$111</c:f>
              <c:strCache>
                <c:ptCount val="7"/>
                <c:pt idx="0">
                  <c:v>&lt;21</c:v>
                </c:pt>
                <c:pt idx="1">
                  <c:v>21-25</c:v>
                </c:pt>
                <c:pt idx="2">
                  <c:v>26-30</c:v>
                </c:pt>
                <c:pt idx="3">
                  <c:v>31-40</c:v>
                </c:pt>
                <c:pt idx="4">
                  <c:v>41-50</c:v>
                </c:pt>
                <c:pt idx="5">
                  <c:v>51-60</c:v>
                </c:pt>
                <c:pt idx="6">
                  <c:v>60+</c:v>
                </c:pt>
              </c:strCache>
            </c:strRef>
          </c:cat>
          <c:val>
            <c:numRef>
              <c:f>Ethnicity_Gender_Age!$AR$105:$AR$111</c:f>
              <c:numCache>
                <c:formatCode>0.0%</c:formatCode>
                <c:ptCount val="7"/>
                <c:pt idx="0">
                  <c:v>0.346</c:v>
                </c:pt>
                <c:pt idx="1">
                  <c:v>0.244</c:v>
                </c:pt>
                <c:pt idx="2">
                  <c:v>0.0980000000000001</c:v>
                </c:pt>
                <c:pt idx="3">
                  <c:v>0.105</c:v>
                </c:pt>
                <c:pt idx="4">
                  <c:v>0.109</c:v>
                </c:pt>
                <c:pt idx="5">
                  <c:v>0.067</c:v>
                </c:pt>
                <c:pt idx="6">
                  <c:v>0.032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2575643391111"/>
          <c:y val="0.57655375755196"/>
          <c:w val="0.211221295357882"/>
          <c:h val="0.388452439233821"/>
        </c:manualLayout>
      </c:layout>
      <c:overlay val="0"/>
      <c:spPr>
        <a:solidFill>
          <a:srgbClr val="FFFFFF"/>
        </a:solidFill>
        <a:ln>
          <a:solidFill>
            <a:schemeClr val="tx2">
              <a:lumMod val="60000"/>
              <a:lumOff val="40000"/>
            </a:schemeClr>
          </a:solidFill>
        </a:ln>
      </c:spPr>
    </c:legend>
    <c:plotVisOnly val="1"/>
    <c:dispBlanksAs val="zero"/>
    <c:showDLblsOverMax val="0"/>
  </c:chart>
  <c:spPr>
    <a:solidFill>
      <a:srgbClr val="FFFFFF"/>
    </a:solidFill>
    <a:ln w="25400" cmpd="dbl">
      <a:solidFill>
        <a:srgbClr val="4F81BD">
          <a:lumMod val="75000"/>
          <a:alpha val="75000"/>
        </a:srgbClr>
      </a:solidFill>
      <a:prstDash val="solid"/>
    </a:ln>
    <a:effectLst>
      <a:outerShdw dist="35921" dir="2700000" algn="br">
        <a:srgbClr val="000000"/>
      </a:outerShdw>
    </a:effectLst>
    <a:scene3d>
      <a:camera prst="orthographicFront"/>
      <a:lightRig rig="threePt" dir="t"/>
    </a:scene3d>
    <a:sp3d>
      <a:bevelT w="6350"/>
    </a:sp3d>
  </c:spPr>
  <c:txPr>
    <a:bodyPr/>
    <a:lstStyle/>
    <a:p>
      <a:pPr>
        <a:defRPr sz="1200" b="0" i="0" u="none" strike="noStrike" cap="all" normalizeH="0" baseline="0">
          <a:solidFill>
            <a:schemeClr val="tx2">
              <a:lumMod val="60000"/>
              <a:lumOff val="40000"/>
            </a:schemeClr>
          </a:solidFill>
          <a:latin typeface="Tahoma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Student</a:t>
            </a:r>
            <a:r>
              <a:rPr lang="en-US" baseline="0"/>
              <a:t> Age Distribution, West Valley and Mission Colleges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'Page1-1'!$D$2</c:f>
              <c:strCache>
                <c:ptCount val="1"/>
                <c:pt idx="0">
                  <c:v>Mission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'Page1-1'!$C$3:$C$67</c:f>
              <c:strCache>
                <c:ptCount val="6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  <c:pt idx="7">
                  <c:v>18</c:v>
                </c:pt>
                <c:pt idx="8">
                  <c:v>19</c:v>
                </c:pt>
                <c:pt idx="9">
                  <c:v>20</c:v>
                </c:pt>
                <c:pt idx="10">
                  <c:v>21</c:v>
                </c:pt>
                <c:pt idx="11">
                  <c:v>22</c:v>
                </c:pt>
                <c:pt idx="12">
                  <c:v>23</c:v>
                </c:pt>
                <c:pt idx="13">
                  <c:v>24</c:v>
                </c:pt>
                <c:pt idx="14">
                  <c:v>25</c:v>
                </c:pt>
                <c:pt idx="15">
                  <c:v>26</c:v>
                </c:pt>
                <c:pt idx="16">
                  <c:v>27</c:v>
                </c:pt>
                <c:pt idx="17">
                  <c:v>28</c:v>
                </c:pt>
                <c:pt idx="18">
                  <c:v>29</c:v>
                </c:pt>
                <c:pt idx="19">
                  <c:v>30</c:v>
                </c:pt>
                <c:pt idx="20">
                  <c:v>31</c:v>
                </c:pt>
                <c:pt idx="21">
                  <c:v>32</c:v>
                </c:pt>
                <c:pt idx="22">
                  <c:v>33</c:v>
                </c:pt>
                <c:pt idx="23">
                  <c:v>34</c:v>
                </c:pt>
                <c:pt idx="24">
                  <c:v>35</c:v>
                </c:pt>
                <c:pt idx="25">
                  <c:v>36</c:v>
                </c:pt>
                <c:pt idx="26">
                  <c:v>37</c:v>
                </c:pt>
                <c:pt idx="27">
                  <c:v>38</c:v>
                </c:pt>
                <c:pt idx="28">
                  <c:v>39</c:v>
                </c:pt>
                <c:pt idx="29">
                  <c:v>40</c:v>
                </c:pt>
                <c:pt idx="30">
                  <c:v>41</c:v>
                </c:pt>
                <c:pt idx="31">
                  <c:v>42</c:v>
                </c:pt>
                <c:pt idx="32">
                  <c:v>43</c:v>
                </c:pt>
                <c:pt idx="33">
                  <c:v>44</c:v>
                </c:pt>
                <c:pt idx="34">
                  <c:v>45</c:v>
                </c:pt>
                <c:pt idx="35">
                  <c:v>46</c:v>
                </c:pt>
                <c:pt idx="36">
                  <c:v>47</c:v>
                </c:pt>
                <c:pt idx="37">
                  <c:v>48</c:v>
                </c:pt>
                <c:pt idx="38">
                  <c:v>49</c:v>
                </c:pt>
                <c:pt idx="39">
                  <c:v>50</c:v>
                </c:pt>
                <c:pt idx="40">
                  <c:v>51</c:v>
                </c:pt>
                <c:pt idx="41">
                  <c:v>52</c:v>
                </c:pt>
                <c:pt idx="42">
                  <c:v>53</c:v>
                </c:pt>
                <c:pt idx="43">
                  <c:v>54</c:v>
                </c:pt>
                <c:pt idx="44">
                  <c:v>55</c:v>
                </c:pt>
                <c:pt idx="45">
                  <c:v>56</c:v>
                </c:pt>
                <c:pt idx="46">
                  <c:v>57</c:v>
                </c:pt>
                <c:pt idx="47">
                  <c:v>58</c:v>
                </c:pt>
                <c:pt idx="48">
                  <c:v>59</c:v>
                </c:pt>
                <c:pt idx="49">
                  <c:v>60</c:v>
                </c:pt>
                <c:pt idx="50">
                  <c:v>61</c:v>
                </c:pt>
                <c:pt idx="51">
                  <c:v>62</c:v>
                </c:pt>
                <c:pt idx="52">
                  <c:v>63</c:v>
                </c:pt>
                <c:pt idx="53">
                  <c:v>64</c:v>
                </c:pt>
                <c:pt idx="54">
                  <c:v>65</c:v>
                </c:pt>
                <c:pt idx="55">
                  <c:v>66</c:v>
                </c:pt>
                <c:pt idx="56">
                  <c:v>67</c:v>
                </c:pt>
                <c:pt idx="57">
                  <c:v>68</c:v>
                </c:pt>
                <c:pt idx="58">
                  <c:v>69</c:v>
                </c:pt>
                <c:pt idx="59">
                  <c:v>70</c:v>
                </c:pt>
                <c:pt idx="60">
                  <c:v>71</c:v>
                </c:pt>
                <c:pt idx="61">
                  <c:v>72</c:v>
                </c:pt>
                <c:pt idx="62">
                  <c:v>73</c:v>
                </c:pt>
                <c:pt idx="63">
                  <c:v>74</c:v>
                </c:pt>
                <c:pt idx="64">
                  <c:v>75</c:v>
                </c:pt>
              </c:strCache>
            </c:strRef>
          </c:cat>
          <c:val>
            <c:numRef>
              <c:f>'Page1-1'!$D$3:$D$67</c:f>
              <c:numCache>
                <c:formatCode>#,##0</c:formatCode>
                <c:ptCount val="65"/>
                <c:pt idx="0">
                  <c:v>0.0</c:v>
                </c:pt>
                <c:pt idx="1">
                  <c:v>1.0</c:v>
                </c:pt>
                <c:pt idx="2">
                  <c:v>3.0</c:v>
                </c:pt>
                <c:pt idx="3">
                  <c:v>0.0</c:v>
                </c:pt>
                <c:pt idx="4">
                  <c:v>5.0</c:v>
                </c:pt>
                <c:pt idx="5">
                  <c:v>38.0</c:v>
                </c:pt>
                <c:pt idx="6">
                  <c:v>100.0</c:v>
                </c:pt>
                <c:pt idx="7">
                  <c:v>559.0</c:v>
                </c:pt>
                <c:pt idx="8">
                  <c:v>719.0</c:v>
                </c:pt>
                <c:pt idx="9">
                  <c:v>729.0</c:v>
                </c:pt>
                <c:pt idx="10">
                  <c:v>659.0</c:v>
                </c:pt>
                <c:pt idx="11">
                  <c:v>549.0</c:v>
                </c:pt>
                <c:pt idx="12">
                  <c:v>511.0</c:v>
                </c:pt>
                <c:pt idx="13">
                  <c:v>524.0</c:v>
                </c:pt>
                <c:pt idx="14">
                  <c:v>445.0</c:v>
                </c:pt>
                <c:pt idx="15">
                  <c:v>404.0</c:v>
                </c:pt>
                <c:pt idx="16">
                  <c:v>426.0</c:v>
                </c:pt>
                <c:pt idx="17">
                  <c:v>367.0</c:v>
                </c:pt>
                <c:pt idx="18">
                  <c:v>338.0</c:v>
                </c:pt>
                <c:pt idx="19">
                  <c:v>284.0</c:v>
                </c:pt>
                <c:pt idx="20">
                  <c:v>268.0</c:v>
                </c:pt>
                <c:pt idx="21">
                  <c:v>238.0</c:v>
                </c:pt>
                <c:pt idx="22">
                  <c:v>223.0</c:v>
                </c:pt>
                <c:pt idx="23">
                  <c:v>220.0</c:v>
                </c:pt>
                <c:pt idx="24">
                  <c:v>222.0</c:v>
                </c:pt>
                <c:pt idx="25">
                  <c:v>200.0</c:v>
                </c:pt>
                <c:pt idx="26">
                  <c:v>188.0</c:v>
                </c:pt>
                <c:pt idx="27">
                  <c:v>186.0</c:v>
                </c:pt>
                <c:pt idx="28">
                  <c:v>158.0</c:v>
                </c:pt>
                <c:pt idx="29">
                  <c:v>131.0</c:v>
                </c:pt>
                <c:pt idx="30">
                  <c:v>155.0</c:v>
                </c:pt>
                <c:pt idx="31">
                  <c:v>150.0</c:v>
                </c:pt>
                <c:pt idx="32">
                  <c:v>123.0</c:v>
                </c:pt>
                <c:pt idx="33">
                  <c:v>150.0</c:v>
                </c:pt>
                <c:pt idx="34">
                  <c:v>131.0</c:v>
                </c:pt>
                <c:pt idx="35">
                  <c:v>120.0</c:v>
                </c:pt>
                <c:pt idx="36">
                  <c:v>120.0</c:v>
                </c:pt>
                <c:pt idx="37">
                  <c:v>110.0</c:v>
                </c:pt>
                <c:pt idx="38">
                  <c:v>115.0</c:v>
                </c:pt>
                <c:pt idx="39">
                  <c:v>106.0</c:v>
                </c:pt>
                <c:pt idx="40">
                  <c:v>75.0</c:v>
                </c:pt>
                <c:pt idx="41">
                  <c:v>76.0</c:v>
                </c:pt>
                <c:pt idx="42">
                  <c:v>89.0</c:v>
                </c:pt>
                <c:pt idx="43">
                  <c:v>65.0</c:v>
                </c:pt>
                <c:pt idx="44">
                  <c:v>93.0</c:v>
                </c:pt>
                <c:pt idx="45">
                  <c:v>59.0</c:v>
                </c:pt>
                <c:pt idx="46">
                  <c:v>59.0</c:v>
                </c:pt>
                <c:pt idx="47">
                  <c:v>37.0</c:v>
                </c:pt>
                <c:pt idx="48">
                  <c:v>29.0</c:v>
                </c:pt>
                <c:pt idx="49">
                  <c:v>33.0</c:v>
                </c:pt>
                <c:pt idx="50">
                  <c:v>30.0</c:v>
                </c:pt>
                <c:pt idx="51">
                  <c:v>29.0</c:v>
                </c:pt>
                <c:pt idx="52">
                  <c:v>25.0</c:v>
                </c:pt>
                <c:pt idx="53">
                  <c:v>21.0</c:v>
                </c:pt>
                <c:pt idx="54">
                  <c:v>21.0</c:v>
                </c:pt>
                <c:pt idx="55">
                  <c:v>7.0</c:v>
                </c:pt>
                <c:pt idx="56">
                  <c:v>19.0</c:v>
                </c:pt>
                <c:pt idx="57">
                  <c:v>8.0</c:v>
                </c:pt>
                <c:pt idx="58">
                  <c:v>8.0</c:v>
                </c:pt>
                <c:pt idx="59">
                  <c:v>5.0</c:v>
                </c:pt>
                <c:pt idx="60">
                  <c:v>4.0</c:v>
                </c:pt>
                <c:pt idx="61">
                  <c:v>5.0</c:v>
                </c:pt>
                <c:pt idx="62">
                  <c:v>5.0</c:v>
                </c:pt>
                <c:pt idx="63">
                  <c:v>1.0</c:v>
                </c:pt>
                <c:pt idx="64">
                  <c:v>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'Page1-1'!$E$2</c:f>
              <c:strCache>
                <c:ptCount val="1"/>
                <c:pt idx="0">
                  <c:v>WVC</c:v>
                </c:pt>
              </c:strCache>
            </c:strRef>
          </c:tx>
          <c:spPr>
            <a:ln>
              <a:solidFill>
                <a:srgbClr val="FF3399"/>
              </a:solidFill>
            </a:ln>
          </c:spPr>
          <c:marker>
            <c:symbol val="none"/>
          </c:marker>
          <c:cat>
            <c:strRef>
              <c:f>'Page1-1'!$C$3:$C$67</c:f>
              <c:strCache>
                <c:ptCount val="6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  <c:pt idx="7">
                  <c:v>18</c:v>
                </c:pt>
                <c:pt idx="8">
                  <c:v>19</c:v>
                </c:pt>
                <c:pt idx="9">
                  <c:v>20</c:v>
                </c:pt>
                <c:pt idx="10">
                  <c:v>21</c:v>
                </c:pt>
                <c:pt idx="11">
                  <c:v>22</c:v>
                </c:pt>
                <c:pt idx="12">
                  <c:v>23</c:v>
                </c:pt>
                <c:pt idx="13">
                  <c:v>24</c:v>
                </c:pt>
                <c:pt idx="14">
                  <c:v>25</c:v>
                </c:pt>
                <c:pt idx="15">
                  <c:v>26</c:v>
                </c:pt>
                <c:pt idx="16">
                  <c:v>27</c:v>
                </c:pt>
                <c:pt idx="17">
                  <c:v>28</c:v>
                </c:pt>
                <c:pt idx="18">
                  <c:v>29</c:v>
                </c:pt>
                <c:pt idx="19">
                  <c:v>30</c:v>
                </c:pt>
                <c:pt idx="20">
                  <c:v>31</c:v>
                </c:pt>
                <c:pt idx="21">
                  <c:v>32</c:v>
                </c:pt>
                <c:pt idx="22">
                  <c:v>33</c:v>
                </c:pt>
                <c:pt idx="23">
                  <c:v>34</c:v>
                </c:pt>
                <c:pt idx="24">
                  <c:v>35</c:v>
                </c:pt>
                <c:pt idx="25">
                  <c:v>36</c:v>
                </c:pt>
                <c:pt idx="26">
                  <c:v>37</c:v>
                </c:pt>
                <c:pt idx="27">
                  <c:v>38</c:v>
                </c:pt>
                <c:pt idx="28">
                  <c:v>39</c:v>
                </c:pt>
                <c:pt idx="29">
                  <c:v>40</c:v>
                </c:pt>
                <c:pt idx="30">
                  <c:v>41</c:v>
                </c:pt>
                <c:pt idx="31">
                  <c:v>42</c:v>
                </c:pt>
                <c:pt idx="32">
                  <c:v>43</c:v>
                </c:pt>
                <c:pt idx="33">
                  <c:v>44</c:v>
                </c:pt>
                <c:pt idx="34">
                  <c:v>45</c:v>
                </c:pt>
                <c:pt idx="35">
                  <c:v>46</c:v>
                </c:pt>
                <c:pt idx="36">
                  <c:v>47</c:v>
                </c:pt>
                <c:pt idx="37">
                  <c:v>48</c:v>
                </c:pt>
                <c:pt idx="38">
                  <c:v>49</c:v>
                </c:pt>
                <c:pt idx="39">
                  <c:v>50</c:v>
                </c:pt>
                <c:pt idx="40">
                  <c:v>51</c:v>
                </c:pt>
                <c:pt idx="41">
                  <c:v>52</c:v>
                </c:pt>
                <c:pt idx="42">
                  <c:v>53</c:v>
                </c:pt>
                <c:pt idx="43">
                  <c:v>54</c:v>
                </c:pt>
                <c:pt idx="44">
                  <c:v>55</c:v>
                </c:pt>
                <c:pt idx="45">
                  <c:v>56</c:v>
                </c:pt>
                <c:pt idx="46">
                  <c:v>57</c:v>
                </c:pt>
                <c:pt idx="47">
                  <c:v>58</c:v>
                </c:pt>
                <c:pt idx="48">
                  <c:v>59</c:v>
                </c:pt>
                <c:pt idx="49">
                  <c:v>60</c:v>
                </c:pt>
                <c:pt idx="50">
                  <c:v>61</c:v>
                </c:pt>
                <c:pt idx="51">
                  <c:v>62</c:v>
                </c:pt>
                <c:pt idx="52">
                  <c:v>63</c:v>
                </c:pt>
                <c:pt idx="53">
                  <c:v>64</c:v>
                </c:pt>
                <c:pt idx="54">
                  <c:v>65</c:v>
                </c:pt>
                <c:pt idx="55">
                  <c:v>66</c:v>
                </c:pt>
                <c:pt idx="56">
                  <c:v>67</c:v>
                </c:pt>
                <c:pt idx="57">
                  <c:v>68</c:v>
                </c:pt>
                <c:pt idx="58">
                  <c:v>69</c:v>
                </c:pt>
                <c:pt idx="59">
                  <c:v>70</c:v>
                </c:pt>
                <c:pt idx="60">
                  <c:v>71</c:v>
                </c:pt>
                <c:pt idx="61">
                  <c:v>72</c:v>
                </c:pt>
                <c:pt idx="62">
                  <c:v>73</c:v>
                </c:pt>
                <c:pt idx="63">
                  <c:v>74</c:v>
                </c:pt>
                <c:pt idx="64">
                  <c:v>75</c:v>
                </c:pt>
              </c:strCache>
            </c:strRef>
          </c:cat>
          <c:val>
            <c:numRef>
              <c:f>'Page1-1'!$E$3:$E$67</c:f>
              <c:numCache>
                <c:formatCode>General</c:formatCode>
                <c:ptCount val="65"/>
                <c:pt idx="0">
                  <c:v>1.0</c:v>
                </c:pt>
                <c:pt idx="1">
                  <c:v>2.0</c:v>
                </c:pt>
                <c:pt idx="2">
                  <c:v>1.0</c:v>
                </c:pt>
                <c:pt idx="3">
                  <c:v>3.0</c:v>
                </c:pt>
                <c:pt idx="4">
                  <c:v>22.0</c:v>
                </c:pt>
                <c:pt idx="5">
                  <c:v>85.0</c:v>
                </c:pt>
                <c:pt idx="6">
                  <c:v>292.0</c:v>
                </c:pt>
                <c:pt idx="7">
                  <c:v>1133.0</c:v>
                </c:pt>
                <c:pt idx="8">
                  <c:v>1408.0</c:v>
                </c:pt>
                <c:pt idx="9">
                  <c:v>1234.0</c:v>
                </c:pt>
                <c:pt idx="10">
                  <c:v>913.0</c:v>
                </c:pt>
                <c:pt idx="11">
                  <c:v>734.0</c:v>
                </c:pt>
                <c:pt idx="12">
                  <c:v>576.0</c:v>
                </c:pt>
                <c:pt idx="13">
                  <c:v>471.0</c:v>
                </c:pt>
                <c:pt idx="14">
                  <c:v>370.0</c:v>
                </c:pt>
                <c:pt idx="15">
                  <c:v>318.0</c:v>
                </c:pt>
                <c:pt idx="16">
                  <c:v>261.0</c:v>
                </c:pt>
                <c:pt idx="17">
                  <c:v>259.0</c:v>
                </c:pt>
                <c:pt idx="18">
                  <c:v>207.0</c:v>
                </c:pt>
                <c:pt idx="19">
                  <c:v>172.0</c:v>
                </c:pt>
                <c:pt idx="20">
                  <c:v>146.0</c:v>
                </c:pt>
                <c:pt idx="21">
                  <c:v>142.0</c:v>
                </c:pt>
                <c:pt idx="22">
                  <c:v>130.0</c:v>
                </c:pt>
                <c:pt idx="23">
                  <c:v>119.0</c:v>
                </c:pt>
                <c:pt idx="24">
                  <c:v>123.0</c:v>
                </c:pt>
                <c:pt idx="25">
                  <c:v>122.0</c:v>
                </c:pt>
                <c:pt idx="26">
                  <c:v>114.0</c:v>
                </c:pt>
                <c:pt idx="27">
                  <c:v>104.0</c:v>
                </c:pt>
                <c:pt idx="28">
                  <c:v>119.0</c:v>
                </c:pt>
                <c:pt idx="29">
                  <c:v>130.0</c:v>
                </c:pt>
                <c:pt idx="30">
                  <c:v>116.0</c:v>
                </c:pt>
                <c:pt idx="31">
                  <c:v>104.0</c:v>
                </c:pt>
                <c:pt idx="32">
                  <c:v>129.0</c:v>
                </c:pt>
                <c:pt idx="33">
                  <c:v>116.0</c:v>
                </c:pt>
                <c:pt idx="34">
                  <c:v>137.0</c:v>
                </c:pt>
                <c:pt idx="35">
                  <c:v>138.0</c:v>
                </c:pt>
                <c:pt idx="36">
                  <c:v>131.0</c:v>
                </c:pt>
                <c:pt idx="37">
                  <c:v>122.0</c:v>
                </c:pt>
                <c:pt idx="38">
                  <c:v>139.0</c:v>
                </c:pt>
                <c:pt idx="39">
                  <c:v>117.0</c:v>
                </c:pt>
                <c:pt idx="40">
                  <c:v>96.0</c:v>
                </c:pt>
                <c:pt idx="41">
                  <c:v>102.0</c:v>
                </c:pt>
                <c:pt idx="42">
                  <c:v>93.0</c:v>
                </c:pt>
                <c:pt idx="43">
                  <c:v>87.0</c:v>
                </c:pt>
                <c:pt idx="44">
                  <c:v>93.0</c:v>
                </c:pt>
                <c:pt idx="45">
                  <c:v>81.0</c:v>
                </c:pt>
                <c:pt idx="46">
                  <c:v>75.0</c:v>
                </c:pt>
                <c:pt idx="47">
                  <c:v>58.0</c:v>
                </c:pt>
                <c:pt idx="48">
                  <c:v>54.0</c:v>
                </c:pt>
                <c:pt idx="49">
                  <c:v>58.0</c:v>
                </c:pt>
                <c:pt idx="50">
                  <c:v>43.0</c:v>
                </c:pt>
                <c:pt idx="51">
                  <c:v>30.0</c:v>
                </c:pt>
                <c:pt idx="52">
                  <c:v>29.0</c:v>
                </c:pt>
                <c:pt idx="53">
                  <c:v>33.0</c:v>
                </c:pt>
                <c:pt idx="54">
                  <c:v>28.0</c:v>
                </c:pt>
                <c:pt idx="55">
                  <c:v>23.0</c:v>
                </c:pt>
                <c:pt idx="56">
                  <c:v>26.0</c:v>
                </c:pt>
                <c:pt idx="57">
                  <c:v>23.0</c:v>
                </c:pt>
                <c:pt idx="58">
                  <c:v>17.0</c:v>
                </c:pt>
                <c:pt idx="59">
                  <c:v>18.0</c:v>
                </c:pt>
                <c:pt idx="60">
                  <c:v>12.0</c:v>
                </c:pt>
                <c:pt idx="61">
                  <c:v>17.0</c:v>
                </c:pt>
                <c:pt idx="62">
                  <c:v>13.0</c:v>
                </c:pt>
                <c:pt idx="63">
                  <c:v>9.0</c:v>
                </c:pt>
                <c:pt idx="64">
                  <c:v>10.0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4181544"/>
        <c:axId val="2084175592"/>
      </c:lineChart>
      <c:catAx>
        <c:axId val="2084181544"/>
        <c:scaling>
          <c:orientation val="minMax"/>
        </c:scaling>
        <c:delete val="0"/>
        <c:axPos val="b"/>
        <c:majorTickMark val="none"/>
        <c:minorTickMark val="none"/>
        <c:tickLblPos val="nextTo"/>
        <c:crossAx val="2084175592"/>
        <c:crosses val="autoZero"/>
        <c:auto val="1"/>
        <c:lblAlgn val="ctr"/>
        <c:lblOffset val="100"/>
        <c:noMultiLvlLbl val="0"/>
      </c:catAx>
      <c:valAx>
        <c:axId val="20841755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Students</a:t>
                </a:r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crossAx val="2084181544"/>
        <c:crosses val="autoZero"/>
        <c:crossBetween val="between"/>
      </c:valAx>
      <c:sp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</c:spPr>
    </c:plotArea>
    <c:legend>
      <c:legendPos val="r"/>
      <c:layout/>
      <c:overlay val="0"/>
    </c:legend>
    <c:plotVisOnly val="1"/>
    <c:dispBlanksAs val="gap"/>
    <c:showDLblsOverMax val="0"/>
  </c:chart>
  <c:spPr>
    <a:noFill/>
    <a:ln w="25400">
      <a:solidFill>
        <a:schemeClr val="tx2">
          <a:lumMod val="60000"/>
          <a:lumOff val="40000"/>
        </a:schemeClr>
      </a:solidFill>
    </a:ln>
  </c:spPr>
  <c:txPr>
    <a:bodyPr/>
    <a:lstStyle/>
    <a:p>
      <a:pPr>
        <a:defRPr sz="1200">
          <a:latin typeface="Tahoma" pitchFamily="34" charset="0"/>
          <a:cs typeface="Tahoma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9999FF"/>
            </a:solidFill>
            <a:ln w="25400">
              <a:solidFill>
                <a:schemeClr val="tx2">
                  <a:lumMod val="75000"/>
                </a:schemeClr>
              </a:solidFill>
              <a:prstDash val="solid"/>
            </a:ln>
          </c:spPr>
          <c:dPt>
            <c:idx val="1"/>
            <c:bubble3D val="0"/>
            <c:spPr>
              <a:solidFill>
                <a:srgbClr val="993366"/>
              </a:solidFill>
              <a:ln w="25400">
                <a:solidFill>
                  <a:schemeClr val="tx2">
                    <a:lumMod val="75000"/>
                  </a:schemeClr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25400">
                <a:solidFill>
                  <a:schemeClr val="tx2">
                    <a:lumMod val="75000"/>
                  </a:schemeClr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25400">
                <a:solidFill>
                  <a:schemeClr val="tx2">
                    <a:lumMod val="75000"/>
                  </a:schemeClr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25400">
                <a:solidFill>
                  <a:schemeClr val="tx2">
                    <a:lumMod val="75000"/>
                  </a:schemeClr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CCFFCC"/>
              </a:solidFill>
              <a:ln w="25400">
                <a:solidFill>
                  <a:schemeClr val="tx2">
                    <a:lumMod val="75000"/>
                  </a:schemeClr>
                </a:solidFill>
                <a:prstDash val="solid"/>
              </a:ln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Ethnicity_Gender_Age!$A$68:$A$73</c:f>
              <c:strCache>
                <c:ptCount val="6"/>
                <c:pt idx="0">
                  <c:v>African American</c:v>
                </c:pt>
                <c:pt idx="1">
                  <c:v>American Indian</c:v>
                </c:pt>
                <c:pt idx="2">
                  <c:v>Asian/Filipino/Pacific Islander</c:v>
                </c:pt>
                <c:pt idx="3">
                  <c:v>Hispanic</c:v>
                </c:pt>
                <c:pt idx="4">
                  <c:v>Other Non-White</c:v>
                </c:pt>
                <c:pt idx="5">
                  <c:v>White</c:v>
                </c:pt>
              </c:strCache>
            </c:strRef>
          </c:cat>
          <c:val>
            <c:numRef>
              <c:f>Ethnicity_Gender_Age!$AS$68:$AS$73</c:f>
              <c:numCache>
                <c:formatCode>0.0%</c:formatCode>
                <c:ptCount val="6"/>
                <c:pt idx="0">
                  <c:v>0.034</c:v>
                </c:pt>
                <c:pt idx="1">
                  <c:v>0.00800000000000001</c:v>
                </c:pt>
                <c:pt idx="2">
                  <c:v>0.191</c:v>
                </c:pt>
                <c:pt idx="3">
                  <c:v>0.162</c:v>
                </c:pt>
                <c:pt idx="4">
                  <c:v>0.023</c:v>
                </c:pt>
                <c:pt idx="5">
                  <c:v>0.582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25400">
      <a:solidFill>
        <a:schemeClr val="tx2">
          <a:lumMod val="60000"/>
          <a:lumOff val="40000"/>
        </a:schemeClr>
      </a:solidFill>
      <a:prstDash val="solid"/>
    </a:ln>
    <a:effectLst>
      <a:outerShdw blurRad="50800" dist="38100" algn="l" rotWithShape="0">
        <a:prstClr val="black">
          <a:alpha val="40000"/>
        </a:prstClr>
      </a:outerShdw>
    </a:effectLst>
  </c:spPr>
  <c:txPr>
    <a:bodyPr/>
    <a:lstStyle/>
    <a:p>
      <a:pPr>
        <a:defRPr sz="1100" b="1" i="0" u="sng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28"/>
          <c:y val="0.11572341067986"/>
          <c:w val="0.638410372314572"/>
          <c:h val="0.736157522644677"/>
        </c:manualLayout>
      </c:layout>
      <c:lineChart>
        <c:grouping val="standard"/>
        <c:varyColors val="0"/>
        <c:ser>
          <c:idx val="0"/>
          <c:order val="0"/>
          <c:tx>
            <c:strRef>
              <c:f>Ethnicity_Gender_Age!$A$68:$AL$68</c:f>
              <c:strCache>
                <c:ptCount val="1"/>
                <c:pt idx="0">
                  <c:v>African American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Ethnicity_Gender_Age!$AM$67:$AT$67</c:f>
              <c:strCache>
                <c:ptCount val="8"/>
                <c:pt idx="0">
                  <c:v>Fall 2005</c:v>
                </c:pt>
                <c:pt idx="1">
                  <c:v>Spring 2006</c:v>
                </c:pt>
                <c:pt idx="2">
                  <c:v>Fall 2006</c:v>
                </c:pt>
                <c:pt idx="3">
                  <c:v>Spring 2007</c:v>
                </c:pt>
                <c:pt idx="4">
                  <c:v>Fall 2007</c:v>
                </c:pt>
                <c:pt idx="5">
                  <c:v>Spring 2008</c:v>
                </c:pt>
                <c:pt idx="6">
                  <c:v>Fall 2008</c:v>
                </c:pt>
                <c:pt idx="7">
                  <c:v>Spring 2009</c:v>
                </c:pt>
              </c:strCache>
            </c:strRef>
          </c:cat>
          <c:val>
            <c:numRef>
              <c:f>Ethnicity_Gender_Age!$AM$68:$AT$68</c:f>
              <c:numCache>
                <c:formatCode>0.0%</c:formatCode>
                <c:ptCount val="8"/>
                <c:pt idx="0">
                  <c:v>0.033</c:v>
                </c:pt>
                <c:pt idx="1">
                  <c:v>0.032</c:v>
                </c:pt>
                <c:pt idx="2">
                  <c:v>0.031</c:v>
                </c:pt>
                <c:pt idx="3">
                  <c:v>0.033</c:v>
                </c:pt>
                <c:pt idx="4">
                  <c:v>0.032</c:v>
                </c:pt>
                <c:pt idx="5">
                  <c:v>0.03</c:v>
                </c:pt>
                <c:pt idx="6">
                  <c:v>0.034</c:v>
                </c:pt>
                <c:pt idx="7">
                  <c:v>0.033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Ethnicity_Gender_Age!$A$69:$AL$69</c:f>
              <c:strCache>
                <c:ptCount val="1"/>
                <c:pt idx="0">
                  <c:v>American Indian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Ethnicity_Gender_Age!$AM$67:$AT$67</c:f>
              <c:strCache>
                <c:ptCount val="8"/>
                <c:pt idx="0">
                  <c:v>Fall 2005</c:v>
                </c:pt>
                <c:pt idx="1">
                  <c:v>Spring 2006</c:v>
                </c:pt>
                <c:pt idx="2">
                  <c:v>Fall 2006</c:v>
                </c:pt>
                <c:pt idx="3">
                  <c:v>Spring 2007</c:v>
                </c:pt>
                <c:pt idx="4">
                  <c:v>Fall 2007</c:v>
                </c:pt>
                <c:pt idx="5">
                  <c:v>Spring 2008</c:v>
                </c:pt>
                <c:pt idx="6">
                  <c:v>Fall 2008</c:v>
                </c:pt>
                <c:pt idx="7">
                  <c:v>Spring 2009</c:v>
                </c:pt>
              </c:strCache>
            </c:strRef>
          </c:cat>
          <c:val>
            <c:numRef>
              <c:f>Ethnicity_Gender_Age!$AM$69:$AT$69</c:f>
              <c:numCache>
                <c:formatCode>0.0%</c:formatCode>
                <c:ptCount val="8"/>
                <c:pt idx="0">
                  <c:v>0.00800000000000001</c:v>
                </c:pt>
                <c:pt idx="1">
                  <c:v>0.009</c:v>
                </c:pt>
                <c:pt idx="2">
                  <c:v>0.009</c:v>
                </c:pt>
                <c:pt idx="3">
                  <c:v>0.00800000000000001</c:v>
                </c:pt>
                <c:pt idx="4">
                  <c:v>0.007</c:v>
                </c:pt>
                <c:pt idx="5">
                  <c:v>0.009</c:v>
                </c:pt>
                <c:pt idx="6">
                  <c:v>0.00800000000000001</c:v>
                </c:pt>
                <c:pt idx="7">
                  <c:v>0.007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Ethnicity_Gender_Age!$A$70:$AL$70</c:f>
              <c:strCache>
                <c:ptCount val="1"/>
                <c:pt idx="0">
                  <c:v>Asian/Filipino/Pacific Islander</c:v>
                </c:pt>
              </c:strCache>
            </c:strRef>
          </c:tx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strRef>
              <c:f>Ethnicity_Gender_Age!$AM$67:$AT$67</c:f>
              <c:strCache>
                <c:ptCount val="8"/>
                <c:pt idx="0">
                  <c:v>Fall 2005</c:v>
                </c:pt>
                <c:pt idx="1">
                  <c:v>Spring 2006</c:v>
                </c:pt>
                <c:pt idx="2">
                  <c:v>Fall 2006</c:v>
                </c:pt>
                <c:pt idx="3">
                  <c:v>Spring 2007</c:v>
                </c:pt>
                <c:pt idx="4">
                  <c:v>Fall 2007</c:v>
                </c:pt>
                <c:pt idx="5">
                  <c:v>Spring 2008</c:v>
                </c:pt>
                <c:pt idx="6">
                  <c:v>Fall 2008</c:v>
                </c:pt>
                <c:pt idx="7">
                  <c:v>Spring 2009</c:v>
                </c:pt>
              </c:strCache>
            </c:strRef>
          </c:cat>
          <c:val>
            <c:numRef>
              <c:f>Ethnicity_Gender_Age!$AM$70:$AT$70</c:f>
              <c:numCache>
                <c:formatCode>0.0%</c:formatCode>
                <c:ptCount val="8"/>
                <c:pt idx="0">
                  <c:v>0.189</c:v>
                </c:pt>
                <c:pt idx="1">
                  <c:v>0.193</c:v>
                </c:pt>
                <c:pt idx="2">
                  <c:v>0.187</c:v>
                </c:pt>
                <c:pt idx="3">
                  <c:v>0.197</c:v>
                </c:pt>
                <c:pt idx="4">
                  <c:v>0.197</c:v>
                </c:pt>
                <c:pt idx="5">
                  <c:v>0.195</c:v>
                </c:pt>
                <c:pt idx="6">
                  <c:v>0.191</c:v>
                </c:pt>
                <c:pt idx="7">
                  <c:v>0.199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Ethnicity_Gender_Age!$A$71:$AL$71</c:f>
              <c:strCache>
                <c:ptCount val="1"/>
                <c:pt idx="0">
                  <c:v>Hispanic</c:v>
                </c:pt>
              </c:strCache>
            </c:strRef>
          </c:tx>
          <c:spPr>
            <a:ln w="12700">
              <a:solidFill>
                <a:srgbClr val="00FF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cat>
            <c:strRef>
              <c:f>Ethnicity_Gender_Age!$AM$67:$AT$67</c:f>
              <c:strCache>
                <c:ptCount val="8"/>
                <c:pt idx="0">
                  <c:v>Fall 2005</c:v>
                </c:pt>
                <c:pt idx="1">
                  <c:v>Spring 2006</c:v>
                </c:pt>
                <c:pt idx="2">
                  <c:v>Fall 2006</c:v>
                </c:pt>
                <c:pt idx="3">
                  <c:v>Spring 2007</c:v>
                </c:pt>
                <c:pt idx="4">
                  <c:v>Fall 2007</c:v>
                </c:pt>
                <c:pt idx="5">
                  <c:v>Spring 2008</c:v>
                </c:pt>
                <c:pt idx="6">
                  <c:v>Fall 2008</c:v>
                </c:pt>
                <c:pt idx="7">
                  <c:v>Spring 2009</c:v>
                </c:pt>
              </c:strCache>
            </c:strRef>
          </c:cat>
          <c:val>
            <c:numRef>
              <c:f>Ethnicity_Gender_Age!$AM$71:$AT$71</c:f>
              <c:numCache>
                <c:formatCode>0.0%</c:formatCode>
                <c:ptCount val="8"/>
                <c:pt idx="0">
                  <c:v>0.159</c:v>
                </c:pt>
                <c:pt idx="1">
                  <c:v>0.153</c:v>
                </c:pt>
                <c:pt idx="2">
                  <c:v>0.171</c:v>
                </c:pt>
                <c:pt idx="3">
                  <c:v>0.16</c:v>
                </c:pt>
                <c:pt idx="4">
                  <c:v>0.167</c:v>
                </c:pt>
                <c:pt idx="5">
                  <c:v>0.159</c:v>
                </c:pt>
                <c:pt idx="6">
                  <c:v>0.162</c:v>
                </c:pt>
                <c:pt idx="7">
                  <c:v>0.157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Ethnicity_Gender_Age!$A$72:$AL$72</c:f>
              <c:strCache>
                <c:ptCount val="1"/>
                <c:pt idx="0">
                  <c:v>Other Non-White</c:v>
                </c:pt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cat>
            <c:strRef>
              <c:f>Ethnicity_Gender_Age!$AM$67:$AT$67</c:f>
              <c:strCache>
                <c:ptCount val="8"/>
                <c:pt idx="0">
                  <c:v>Fall 2005</c:v>
                </c:pt>
                <c:pt idx="1">
                  <c:v>Spring 2006</c:v>
                </c:pt>
                <c:pt idx="2">
                  <c:v>Fall 2006</c:v>
                </c:pt>
                <c:pt idx="3">
                  <c:v>Spring 2007</c:v>
                </c:pt>
                <c:pt idx="4">
                  <c:v>Fall 2007</c:v>
                </c:pt>
                <c:pt idx="5">
                  <c:v>Spring 2008</c:v>
                </c:pt>
                <c:pt idx="6">
                  <c:v>Fall 2008</c:v>
                </c:pt>
                <c:pt idx="7">
                  <c:v>Spring 2009</c:v>
                </c:pt>
              </c:strCache>
            </c:strRef>
          </c:cat>
          <c:val>
            <c:numRef>
              <c:f>Ethnicity_Gender_Age!$AM$72:$AT$72</c:f>
              <c:numCache>
                <c:formatCode>0.0%</c:formatCode>
                <c:ptCount val="8"/>
                <c:pt idx="0">
                  <c:v>0.021</c:v>
                </c:pt>
                <c:pt idx="1">
                  <c:v>0.023</c:v>
                </c:pt>
                <c:pt idx="2">
                  <c:v>0.021</c:v>
                </c:pt>
                <c:pt idx="3">
                  <c:v>0.022</c:v>
                </c:pt>
                <c:pt idx="4">
                  <c:v>0.02</c:v>
                </c:pt>
                <c:pt idx="5">
                  <c:v>0.023</c:v>
                </c:pt>
                <c:pt idx="6">
                  <c:v>0.023</c:v>
                </c:pt>
                <c:pt idx="7">
                  <c:v>0.023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Ethnicity_Gender_Age!$A$73:$AL$73</c:f>
              <c:strCache>
                <c:ptCount val="1"/>
                <c:pt idx="0">
                  <c:v>White</c:v>
                </c:pt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cat>
            <c:strRef>
              <c:f>Ethnicity_Gender_Age!$AM$67:$AT$67</c:f>
              <c:strCache>
                <c:ptCount val="8"/>
                <c:pt idx="0">
                  <c:v>Fall 2005</c:v>
                </c:pt>
                <c:pt idx="1">
                  <c:v>Spring 2006</c:v>
                </c:pt>
                <c:pt idx="2">
                  <c:v>Fall 2006</c:v>
                </c:pt>
                <c:pt idx="3">
                  <c:v>Spring 2007</c:v>
                </c:pt>
                <c:pt idx="4">
                  <c:v>Fall 2007</c:v>
                </c:pt>
                <c:pt idx="5">
                  <c:v>Spring 2008</c:v>
                </c:pt>
                <c:pt idx="6">
                  <c:v>Fall 2008</c:v>
                </c:pt>
                <c:pt idx="7">
                  <c:v>Spring 2009</c:v>
                </c:pt>
              </c:strCache>
            </c:strRef>
          </c:cat>
          <c:val>
            <c:numRef>
              <c:f>Ethnicity_Gender_Age!$AM$73:$AT$73</c:f>
              <c:numCache>
                <c:formatCode>0.0%</c:formatCode>
                <c:ptCount val="8"/>
                <c:pt idx="0">
                  <c:v>0.59</c:v>
                </c:pt>
                <c:pt idx="1">
                  <c:v>0.59</c:v>
                </c:pt>
                <c:pt idx="2">
                  <c:v>0.581</c:v>
                </c:pt>
                <c:pt idx="3">
                  <c:v>0.579</c:v>
                </c:pt>
                <c:pt idx="4">
                  <c:v>0.575</c:v>
                </c:pt>
                <c:pt idx="5">
                  <c:v>0.584</c:v>
                </c:pt>
                <c:pt idx="6">
                  <c:v>0.582</c:v>
                </c:pt>
                <c:pt idx="7">
                  <c:v>0.58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3731448"/>
        <c:axId val="2083694296"/>
      </c:lineChart>
      <c:catAx>
        <c:axId val="2083731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836942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83694296"/>
        <c:scaling>
          <c:orientation val="minMax"/>
          <c:max val="0.60000000000000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83731448"/>
        <c:crosses val="autoZero"/>
        <c:crossBetween val="between"/>
      </c:valAx>
      <c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ln w="12700" cap="rnd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39494386118402"/>
          <c:y val="0.437366810113119"/>
          <c:w val="0.249470812676193"/>
          <c:h val="0.45417582954169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 w="25400">
      <a:solidFill>
        <a:schemeClr val="tx2">
          <a:lumMod val="60000"/>
          <a:lumOff val="40000"/>
        </a:schemeClr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ahoma" pitchFamily="34" charset="0"/>
          <a:ea typeface="Arial"/>
          <a:cs typeface="Tahoma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/>
              <a:t>Ethnicity Comparison, WVC to Service Area and Santa Clara County</a:t>
            </a:r>
          </a:p>
        </c:rich>
      </c:tx>
      <c:layout>
        <c:manualLayout>
          <c:xMode val="edge"/>
          <c:yMode val="edge"/>
          <c:x val="0.12892418133927"/>
          <c:y val="0.034223075203928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3546599310302"/>
          <c:y val="0.129991103596516"/>
          <c:w val="0.833389149737239"/>
          <c:h val="0.663152300516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Ethnicity_Gender_Age!$B$3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Ethnicity_Gender_Age!$B$4:$B$8</c:f>
            </c:numRef>
          </c:val>
        </c:ser>
        <c:ser>
          <c:idx val="1"/>
          <c:order val="1"/>
          <c:tx>
            <c:strRef>
              <c:f>Ethnicity_Gender_Age!$C$3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Ethnicity_Gender_Age!$C$4:$C$8</c:f>
            </c:numRef>
          </c:val>
        </c:ser>
        <c:ser>
          <c:idx val="2"/>
          <c:order val="2"/>
          <c:tx>
            <c:strRef>
              <c:f>Ethnicity_Gender_Age!$D$3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Ethnicity_Gender_Age!$D$4:$D$8</c:f>
            </c:numRef>
          </c:val>
        </c:ser>
        <c:ser>
          <c:idx val="3"/>
          <c:order val="3"/>
          <c:tx>
            <c:strRef>
              <c:f>Ethnicity_Gender_Age!$E$3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Ethnicity_Gender_Age!$E$4:$E$8</c:f>
            </c:numRef>
          </c:val>
        </c:ser>
        <c:ser>
          <c:idx val="4"/>
          <c:order val="4"/>
          <c:tx>
            <c:strRef>
              <c:f>Ethnicity_Gender_Age!$F$3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Ethnicity_Gender_Age!$F$4:$F$8</c:f>
            </c:numRef>
          </c:val>
        </c:ser>
        <c:ser>
          <c:idx val="8"/>
          <c:order val="5"/>
          <c:tx>
            <c:strRef>
              <c:f>Ethnicity_Gender_Age!$G$3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Ethnicity_Gender_Age!$G$4:$G$8</c:f>
            </c:numRef>
          </c:val>
        </c:ser>
        <c:ser>
          <c:idx val="9"/>
          <c:order val="6"/>
          <c:tx>
            <c:strRef>
              <c:f>Ethnicity_Gender_Age!$H$3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Ethnicity_Gender_Age!$H$4:$H$8</c:f>
            </c:numRef>
          </c:val>
        </c:ser>
        <c:ser>
          <c:idx val="10"/>
          <c:order val="7"/>
          <c:tx>
            <c:strRef>
              <c:f>Ethnicity_Gender_Age!$I$3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Ethnicity_Gender_Age!$I$4:$I$8</c:f>
            </c:numRef>
          </c:val>
        </c:ser>
        <c:ser>
          <c:idx val="11"/>
          <c:order val="8"/>
          <c:tx>
            <c:strRef>
              <c:f>Ethnicity_Gender_Age!$J$3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Ethnicity_Gender_Age!$J$4:$J$8</c:f>
            </c:numRef>
          </c:val>
        </c:ser>
        <c:ser>
          <c:idx val="12"/>
          <c:order val="9"/>
          <c:tx>
            <c:strRef>
              <c:f>Ethnicity_Gender_Age!$K$3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Ethnicity_Gender_Age!$K$4:$K$8</c:f>
            </c:numRef>
          </c:val>
        </c:ser>
        <c:ser>
          <c:idx val="13"/>
          <c:order val="10"/>
          <c:tx>
            <c:strRef>
              <c:f>Ethnicity_Gender_Age!$L$3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Ethnicity_Gender_Age!$L$4:$L$8</c:f>
            </c:numRef>
          </c:val>
        </c:ser>
        <c:ser>
          <c:idx val="14"/>
          <c:order val="11"/>
          <c:tx>
            <c:strRef>
              <c:f>Ethnicity_Gender_Age!$M$3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Ethnicity_Gender_Age!$M$4:$M$8</c:f>
            </c:numRef>
          </c:val>
        </c:ser>
        <c:ser>
          <c:idx val="15"/>
          <c:order val="12"/>
          <c:tx>
            <c:strRef>
              <c:f>Ethnicity_Gender_Age!$N$3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Ethnicity_Gender_Age!$N$4:$N$8</c:f>
            </c:numRef>
          </c:val>
        </c:ser>
        <c:ser>
          <c:idx val="16"/>
          <c:order val="13"/>
          <c:tx>
            <c:strRef>
              <c:f>Ethnicity_Gender_Age!$O$3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Ethnicity_Gender_Age!$O$4:$O$8</c:f>
            </c:numRef>
          </c:val>
        </c:ser>
        <c:ser>
          <c:idx val="17"/>
          <c:order val="14"/>
          <c:tx>
            <c:strRef>
              <c:f>Ethnicity_Gender_Age!$P$3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Ethnicity_Gender_Age!$P$4:$P$8</c:f>
            </c:numRef>
          </c:val>
        </c:ser>
        <c:ser>
          <c:idx val="18"/>
          <c:order val="15"/>
          <c:tx>
            <c:strRef>
              <c:f>Ethnicity_Gender_Age!$Q$3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Ethnicity_Gender_Age!$Q$4:$Q$8</c:f>
            </c:numRef>
          </c:val>
        </c:ser>
        <c:ser>
          <c:idx val="19"/>
          <c:order val="16"/>
          <c:tx>
            <c:strRef>
              <c:f>Ethnicity_Gender_Age!$R$3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Ethnicity_Gender_Age!$R$4:$R$8</c:f>
            </c:numRef>
          </c:val>
        </c:ser>
        <c:ser>
          <c:idx val="20"/>
          <c:order val="17"/>
          <c:tx>
            <c:strRef>
              <c:f>Ethnicity_Gender_Age!$S$3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Ethnicity_Gender_Age!$S$4:$S$8</c:f>
            </c:numRef>
          </c:val>
        </c:ser>
        <c:ser>
          <c:idx val="21"/>
          <c:order val="18"/>
          <c:tx>
            <c:strRef>
              <c:f>Ethnicity_Gender_Age!$T$3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Ethnicity_Gender_Age!$T$4:$T$8</c:f>
            </c:numRef>
          </c:val>
        </c:ser>
        <c:ser>
          <c:idx val="22"/>
          <c:order val="19"/>
          <c:tx>
            <c:strRef>
              <c:f>Ethnicity_Gender_Age!$U$3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Ethnicity_Gender_Age!$U$4:$U$8</c:f>
            </c:numRef>
          </c:val>
        </c:ser>
        <c:ser>
          <c:idx val="23"/>
          <c:order val="20"/>
          <c:tx>
            <c:strRef>
              <c:f>Ethnicity_Gender_Age!$V$3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Ethnicity_Gender_Age!$V$4:$V$8</c:f>
            </c:numRef>
          </c:val>
        </c:ser>
        <c:ser>
          <c:idx val="24"/>
          <c:order val="21"/>
          <c:tx>
            <c:strRef>
              <c:f>Ethnicity_Gender_Age!$W$3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Ethnicity_Gender_Age!$W$4:$W$8</c:f>
            </c:numRef>
          </c:val>
        </c:ser>
        <c:ser>
          <c:idx val="25"/>
          <c:order val="22"/>
          <c:tx>
            <c:strRef>
              <c:f>Ethnicity_Gender_Age!$X$3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Ethnicity_Gender_Age!$X$4:$X$8</c:f>
            </c:numRef>
          </c:val>
        </c:ser>
        <c:ser>
          <c:idx val="26"/>
          <c:order val="23"/>
          <c:tx>
            <c:strRef>
              <c:f>Ethnicity_Gender_Age!$Y$3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Ethnicity_Gender_Age!$Y$4:$Y$8</c:f>
            </c:numRef>
          </c:val>
        </c:ser>
        <c:ser>
          <c:idx val="27"/>
          <c:order val="24"/>
          <c:tx>
            <c:strRef>
              <c:f>Ethnicity_Gender_Age!$Z$3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Ethnicity_Gender_Age!$Z$4:$Z$8</c:f>
            </c:numRef>
          </c:val>
        </c:ser>
        <c:ser>
          <c:idx val="28"/>
          <c:order val="25"/>
          <c:tx>
            <c:strRef>
              <c:f>Ethnicity_Gender_Age!$AA$3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Ethnicity_Gender_Age!$AA$4:$AA$8</c:f>
            </c:numRef>
          </c:val>
        </c:ser>
        <c:ser>
          <c:idx val="29"/>
          <c:order val="26"/>
          <c:tx>
            <c:strRef>
              <c:f>Ethnicity_Gender_Age!$AB$3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Ethnicity_Gender_Age!$AB$4:$AB$8</c:f>
            </c:numRef>
          </c:val>
        </c:ser>
        <c:ser>
          <c:idx val="30"/>
          <c:order val="27"/>
          <c:tx>
            <c:strRef>
              <c:f>Ethnicity_Gender_Age!$AC$3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Ethnicity_Gender_Age!$AC$4:$AC$8</c:f>
            </c:numRef>
          </c:val>
        </c:ser>
        <c:ser>
          <c:idx val="31"/>
          <c:order val="28"/>
          <c:tx>
            <c:strRef>
              <c:f>Ethnicity_Gender_Age!$AD$3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Ethnicity_Gender_Age!$AD$4:$AD$8</c:f>
            </c:numRef>
          </c:val>
        </c:ser>
        <c:ser>
          <c:idx val="32"/>
          <c:order val="29"/>
          <c:tx>
            <c:strRef>
              <c:f>Ethnicity_Gender_Age!$AE$3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Ethnicity_Gender_Age!$AE$4:$AE$8</c:f>
            </c:numRef>
          </c:val>
        </c:ser>
        <c:ser>
          <c:idx val="33"/>
          <c:order val="30"/>
          <c:tx>
            <c:strRef>
              <c:f>Ethnicity_Gender_Age!$AF$3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Ethnicity_Gender_Age!$AF$4:$AF$8</c:f>
            </c:numRef>
          </c:val>
        </c:ser>
        <c:ser>
          <c:idx val="34"/>
          <c:order val="31"/>
          <c:tx>
            <c:strRef>
              <c:f>Ethnicity_Gender_Age!$AG$3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Ethnicity_Gender_Age!$AG$4:$AG$8</c:f>
            </c:numRef>
          </c:val>
        </c:ser>
        <c:ser>
          <c:idx val="35"/>
          <c:order val="32"/>
          <c:tx>
            <c:strRef>
              <c:f>Ethnicity_Gender_Age!$AH$3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Ethnicity_Gender_Age!$AH$4:$AH$8</c:f>
            </c:numRef>
          </c:val>
        </c:ser>
        <c:ser>
          <c:idx val="36"/>
          <c:order val="33"/>
          <c:tx>
            <c:strRef>
              <c:f>Ethnicity_Gender_Age!$AI$3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Ethnicity_Gender_Age!$AI$4:$AI$8</c:f>
            </c:numRef>
          </c:val>
        </c:ser>
        <c:ser>
          <c:idx val="37"/>
          <c:order val="34"/>
          <c:tx>
            <c:strRef>
              <c:f>Ethnicity_Gender_Age!$AJ$3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Ethnicity_Gender_Age!$AJ$4:$AJ$8</c:f>
            </c:numRef>
          </c:val>
        </c:ser>
        <c:ser>
          <c:idx val="38"/>
          <c:order val="35"/>
          <c:tx>
            <c:strRef>
              <c:f>Ethnicity_Gender_Age!$AK$3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Ethnicity_Gender_Age!$AK$4:$AK$8</c:f>
            </c:numRef>
          </c:val>
        </c:ser>
        <c:ser>
          <c:idx val="39"/>
          <c:order val="36"/>
          <c:tx>
            <c:strRef>
              <c:f>Ethnicity_Gender_Age!$AL$3</c:f>
              <c:strCache>
                <c:ptCount val="1"/>
              </c:strCache>
            </c:strRef>
          </c:tx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Ethnicity_Gender_Age!$AL$4:$AL$8</c:f>
            </c:numRef>
          </c:val>
        </c:ser>
        <c:ser>
          <c:idx val="5"/>
          <c:order val="37"/>
          <c:tx>
            <c:strRef>
              <c:f>Ethnicity_Gender_Age!$AM$3</c:f>
              <c:strCache>
                <c:ptCount val="1"/>
                <c:pt idx="0">
                  <c:v>WVC MEAN</c:v>
                </c:pt>
              </c:strCache>
            </c:strRef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Ethnicity_Gender_Age!$AM$4:$AM$8</c:f>
              <c:numCache>
                <c:formatCode>0.0%</c:formatCode>
                <c:ptCount val="5"/>
                <c:pt idx="0">
                  <c:v>0.574</c:v>
                </c:pt>
                <c:pt idx="1">
                  <c:v>0.032</c:v>
                </c:pt>
                <c:pt idx="2">
                  <c:v>0.007</c:v>
                </c:pt>
                <c:pt idx="3">
                  <c:v>0.199</c:v>
                </c:pt>
                <c:pt idx="4">
                  <c:v>0.167</c:v>
                </c:pt>
              </c:numCache>
            </c:numRef>
          </c:val>
        </c:ser>
        <c:ser>
          <c:idx val="6"/>
          <c:order val="38"/>
          <c:tx>
            <c:strRef>
              <c:f>Ethnicity_Gender_Age!$AN$3</c:f>
              <c:strCache>
                <c:ptCount val="1"/>
                <c:pt idx="0">
                  <c:v>SVC AREA* MEAN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Ethnicity_Gender_Age!$AN$4:$AN$8</c:f>
              <c:numCache>
                <c:formatCode>0.0%</c:formatCode>
                <c:ptCount val="5"/>
                <c:pt idx="0">
                  <c:v>0.560567567567567</c:v>
                </c:pt>
                <c:pt idx="1">
                  <c:v>0.027945945945946</c:v>
                </c:pt>
                <c:pt idx="2">
                  <c:v>0.0124864864864865</c:v>
                </c:pt>
                <c:pt idx="3">
                  <c:v>0.237918918918919</c:v>
                </c:pt>
                <c:pt idx="4">
                  <c:v>0.235783783783784</c:v>
                </c:pt>
              </c:numCache>
            </c:numRef>
          </c:val>
        </c:ser>
        <c:ser>
          <c:idx val="7"/>
          <c:order val="39"/>
          <c:tx>
            <c:strRef>
              <c:f>Ethnicity_Gender_Age!$AO$3</c:f>
              <c:strCache>
                <c:ptCount val="1"/>
                <c:pt idx="0">
                  <c:v>SCCO MEAN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Ethnicity_Gender_Age!$A$4:$A$8</c:f>
              <c:strCache>
                <c:ptCount val="5"/>
                <c:pt idx="0">
                  <c:v>White (not Hispanic)</c:v>
                </c:pt>
                <c:pt idx="1">
                  <c:v>African American</c:v>
                </c:pt>
                <c:pt idx="2">
                  <c:v>American Indian/Alaska Native</c:v>
                </c:pt>
                <c:pt idx="3">
                  <c:v>Asian/Pacific Islander</c:v>
                </c:pt>
                <c:pt idx="4">
                  <c:v>Hispanic</c:v>
                </c:pt>
              </c:strCache>
            </c:strRef>
          </c:cat>
          <c:val>
            <c:numRef>
              <c:f>Ethnicity_Gender_Age!$AO$4:$AO$8</c:f>
              <c:numCache>
                <c:formatCode>0.0%</c:formatCode>
                <c:ptCount val="5"/>
                <c:pt idx="0">
                  <c:v>0.399</c:v>
                </c:pt>
                <c:pt idx="1">
                  <c:v>0.028</c:v>
                </c:pt>
                <c:pt idx="2">
                  <c:v>0.00800000000000001</c:v>
                </c:pt>
                <c:pt idx="3">
                  <c:v>0.306</c:v>
                </c:pt>
                <c:pt idx="4">
                  <c:v>0.249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1397112"/>
        <c:axId val="2061374120"/>
      </c:barChart>
      <c:catAx>
        <c:axId val="2061397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613741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6137412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61397112"/>
        <c:crosses val="autoZero"/>
        <c:crossBetween val="between"/>
      </c:valAx>
      <c:sp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25400">
      <a:solidFill>
        <a:schemeClr val="tx2">
          <a:lumMod val="60000"/>
          <a:lumOff val="40000"/>
        </a:schemeClr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ahoma" pitchFamily="34" charset="0"/>
          <a:ea typeface="Arial"/>
          <a:cs typeface="Tahoma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Gender Comparison, WVC to Service Area and County</a:t>
            </a:r>
          </a:p>
        </c:rich>
      </c:tx>
      <c:layout>
        <c:manualLayout>
          <c:xMode val="edge"/>
          <c:yMode val="edge"/>
          <c:x val="0.259796806966618"/>
          <c:y val="0.0366667860246941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3367198838897"/>
          <c:y val="0.206667339411913"/>
          <c:w val="0.67634252539913"/>
          <c:h val="0.5700018554747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Ethnicity_Gender_Age!$B$10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Ethnicity_Gender_Age!$B$11:$B$12</c:f>
            </c:numRef>
          </c:val>
        </c:ser>
        <c:ser>
          <c:idx val="1"/>
          <c:order val="1"/>
          <c:tx>
            <c:strRef>
              <c:f>Ethnicity_Gender_Age!$C$10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Ethnicity_Gender_Age!$C$11:$C$12</c:f>
            </c:numRef>
          </c:val>
        </c:ser>
        <c:ser>
          <c:idx val="5"/>
          <c:order val="2"/>
          <c:tx>
            <c:strRef>
              <c:f>Ethnicity_Gender_Age!$D$10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Ethnicity_Gender_Age!$D$11:$D$12</c:f>
            </c:numRef>
          </c:val>
        </c:ser>
        <c:ser>
          <c:idx val="6"/>
          <c:order val="3"/>
          <c:tx>
            <c:strRef>
              <c:f>Ethnicity_Gender_Age!$E$10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Ethnicity_Gender_Age!$E$11:$E$12</c:f>
            </c:numRef>
          </c:val>
        </c:ser>
        <c:ser>
          <c:idx val="7"/>
          <c:order val="4"/>
          <c:tx>
            <c:strRef>
              <c:f>Ethnicity_Gender_Age!$F$10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Ethnicity_Gender_Age!$F$11:$F$12</c:f>
            </c:numRef>
          </c:val>
        </c:ser>
        <c:ser>
          <c:idx val="8"/>
          <c:order val="5"/>
          <c:tx>
            <c:strRef>
              <c:f>Ethnicity_Gender_Age!$G$10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Ethnicity_Gender_Age!$G$11:$G$12</c:f>
            </c:numRef>
          </c:val>
        </c:ser>
        <c:ser>
          <c:idx val="9"/>
          <c:order val="6"/>
          <c:tx>
            <c:strRef>
              <c:f>Ethnicity_Gender_Age!$H$10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Ethnicity_Gender_Age!$H$11:$H$12</c:f>
            </c:numRef>
          </c:val>
        </c:ser>
        <c:ser>
          <c:idx val="10"/>
          <c:order val="7"/>
          <c:tx>
            <c:strRef>
              <c:f>Ethnicity_Gender_Age!$I$10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Ethnicity_Gender_Age!$I$11:$I$12</c:f>
            </c:numRef>
          </c:val>
        </c:ser>
        <c:ser>
          <c:idx val="11"/>
          <c:order val="8"/>
          <c:tx>
            <c:strRef>
              <c:f>Ethnicity_Gender_Age!$J$10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Ethnicity_Gender_Age!$J$11:$J$12</c:f>
            </c:numRef>
          </c:val>
        </c:ser>
        <c:ser>
          <c:idx val="12"/>
          <c:order val="9"/>
          <c:tx>
            <c:strRef>
              <c:f>Ethnicity_Gender_Age!$K$10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Ethnicity_Gender_Age!$K$11:$K$12</c:f>
            </c:numRef>
          </c:val>
        </c:ser>
        <c:ser>
          <c:idx val="13"/>
          <c:order val="10"/>
          <c:tx>
            <c:strRef>
              <c:f>Ethnicity_Gender_Age!$L$10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Ethnicity_Gender_Age!$L$11:$L$12</c:f>
            </c:numRef>
          </c:val>
        </c:ser>
        <c:ser>
          <c:idx val="14"/>
          <c:order val="11"/>
          <c:tx>
            <c:strRef>
              <c:f>Ethnicity_Gender_Age!$M$10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Ethnicity_Gender_Age!$M$11:$M$12</c:f>
            </c:numRef>
          </c:val>
        </c:ser>
        <c:ser>
          <c:idx val="15"/>
          <c:order val="12"/>
          <c:tx>
            <c:strRef>
              <c:f>Ethnicity_Gender_Age!$N$10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Ethnicity_Gender_Age!$N$11:$N$12</c:f>
            </c:numRef>
          </c:val>
        </c:ser>
        <c:ser>
          <c:idx val="16"/>
          <c:order val="13"/>
          <c:tx>
            <c:strRef>
              <c:f>Ethnicity_Gender_Age!$O$10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Ethnicity_Gender_Age!$O$11:$O$12</c:f>
            </c:numRef>
          </c:val>
        </c:ser>
        <c:ser>
          <c:idx val="17"/>
          <c:order val="14"/>
          <c:tx>
            <c:strRef>
              <c:f>Ethnicity_Gender_Age!$P$10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Ethnicity_Gender_Age!$P$11:$P$12</c:f>
            </c:numRef>
          </c:val>
        </c:ser>
        <c:ser>
          <c:idx val="18"/>
          <c:order val="15"/>
          <c:tx>
            <c:strRef>
              <c:f>Ethnicity_Gender_Age!$Q$10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Ethnicity_Gender_Age!$Q$11:$Q$12</c:f>
            </c:numRef>
          </c:val>
        </c:ser>
        <c:ser>
          <c:idx val="19"/>
          <c:order val="16"/>
          <c:tx>
            <c:strRef>
              <c:f>Ethnicity_Gender_Age!$R$10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Ethnicity_Gender_Age!$R$11:$R$12</c:f>
            </c:numRef>
          </c:val>
        </c:ser>
        <c:ser>
          <c:idx val="20"/>
          <c:order val="17"/>
          <c:tx>
            <c:strRef>
              <c:f>Ethnicity_Gender_Age!$S$10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Ethnicity_Gender_Age!$S$11:$S$12</c:f>
            </c:numRef>
          </c:val>
        </c:ser>
        <c:ser>
          <c:idx val="21"/>
          <c:order val="18"/>
          <c:tx>
            <c:strRef>
              <c:f>Ethnicity_Gender_Age!$T$10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Ethnicity_Gender_Age!$T$11:$T$12</c:f>
            </c:numRef>
          </c:val>
        </c:ser>
        <c:ser>
          <c:idx val="22"/>
          <c:order val="19"/>
          <c:tx>
            <c:strRef>
              <c:f>Ethnicity_Gender_Age!$U$10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Ethnicity_Gender_Age!$U$11:$U$12</c:f>
            </c:numRef>
          </c:val>
        </c:ser>
        <c:ser>
          <c:idx val="23"/>
          <c:order val="20"/>
          <c:tx>
            <c:strRef>
              <c:f>Ethnicity_Gender_Age!$V$10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Ethnicity_Gender_Age!$V$11:$V$12</c:f>
            </c:numRef>
          </c:val>
        </c:ser>
        <c:ser>
          <c:idx val="24"/>
          <c:order val="21"/>
          <c:tx>
            <c:strRef>
              <c:f>Ethnicity_Gender_Age!$W$10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Ethnicity_Gender_Age!$W$11:$W$12</c:f>
            </c:numRef>
          </c:val>
        </c:ser>
        <c:ser>
          <c:idx val="25"/>
          <c:order val="22"/>
          <c:tx>
            <c:strRef>
              <c:f>Ethnicity_Gender_Age!$X$10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Ethnicity_Gender_Age!$X$11:$X$12</c:f>
            </c:numRef>
          </c:val>
        </c:ser>
        <c:ser>
          <c:idx val="26"/>
          <c:order val="23"/>
          <c:tx>
            <c:strRef>
              <c:f>Ethnicity_Gender_Age!$Y$10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Ethnicity_Gender_Age!$Y$11:$Y$12</c:f>
            </c:numRef>
          </c:val>
        </c:ser>
        <c:ser>
          <c:idx val="27"/>
          <c:order val="24"/>
          <c:tx>
            <c:strRef>
              <c:f>Ethnicity_Gender_Age!$Z$10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Ethnicity_Gender_Age!$Z$11:$Z$12</c:f>
            </c:numRef>
          </c:val>
        </c:ser>
        <c:ser>
          <c:idx val="28"/>
          <c:order val="25"/>
          <c:tx>
            <c:strRef>
              <c:f>Ethnicity_Gender_Age!$AA$10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Ethnicity_Gender_Age!$AA$11:$AA$12</c:f>
            </c:numRef>
          </c:val>
        </c:ser>
        <c:ser>
          <c:idx val="29"/>
          <c:order val="26"/>
          <c:tx>
            <c:strRef>
              <c:f>Ethnicity_Gender_Age!$AB$10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Ethnicity_Gender_Age!$AB$11:$AB$12</c:f>
            </c:numRef>
          </c:val>
        </c:ser>
        <c:ser>
          <c:idx val="30"/>
          <c:order val="27"/>
          <c:tx>
            <c:strRef>
              <c:f>Ethnicity_Gender_Age!$AC$10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Ethnicity_Gender_Age!$AC$11:$AC$12</c:f>
            </c:numRef>
          </c:val>
        </c:ser>
        <c:ser>
          <c:idx val="31"/>
          <c:order val="28"/>
          <c:tx>
            <c:strRef>
              <c:f>Ethnicity_Gender_Age!$AD$10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Ethnicity_Gender_Age!$AD$11:$AD$12</c:f>
            </c:numRef>
          </c:val>
        </c:ser>
        <c:ser>
          <c:idx val="32"/>
          <c:order val="29"/>
          <c:tx>
            <c:strRef>
              <c:f>Ethnicity_Gender_Age!$AE$10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Ethnicity_Gender_Age!$AE$11:$AE$12</c:f>
            </c:numRef>
          </c:val>
        </c:ser>
        <c:ser>
          <c:idx val="33"/>
          <c:order val="30"/>
          <c:tx>
            <c:strRef>
              <c:f>Ethnicity_Gender_Age!$AF$10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Ethnicity_Gender_Age!$AF$11:$AF$12</c:f>
            </c:numRef>
          </c:val>
        </c:ser>
        <c:ser>
          <c:idx val="34"/>
          <c:order val="31"/>
          <c:tx>
            <c:strRef>
              <c:f>Ethnicity_Gender_Age!$AG$10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Ethnicity_Gender_Age!$AG$11:$AG$12</c:f>
            </c:numRef>
          </c:val>
        </c:ser>
        <c:ser>
          <c:idx val="35"/>
          <c:order val="32"/>
          <c:tx>
            <c:strRef>
              <c:f>Ethnicity_Gender_Age!$AH$10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Ethnicity_Gender_Age!$AH$11:$AH$12</c:f>
            </c:numRef>
          </c:val>
        </c:ser>
        <c:ser>
          <c:idx val="36"/>
          <c:order val="33"/>
          <c:tx>
            <c:strRef>
              <c:f>Ethnicity_Gender_Age!$AI$10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Ethnicity_Gender_Age!$AI$11:$AI$12</c:f>
            </c:numRef>
          </c:val>
        </c:ser>
        <c:ser>
          <c:idx val="37"/>
          <c:order val="34"/>
          <c:tx>
            <c:strRef>
              <c:f>Ethnicity_Gender_Age!$AJ$10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Ethnicity_Gender_Age!$AJ$11:$AJ$12</c:f>
            </c:numRef>
          </c:val>
        </c:ser>
        <c:ser>
          <c:idx val="38"/>
          <c:order val="35"/>
          <c:tx>
            <c:strRef>
              <c:f>Ethnicity_Gender_Age!$AK$10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Ethnicity_Gender_Age!$AK$11:$AK$12</c:f>
            </c:numRef>
          </c:val>
        </c:ser>
        <c:ser>
          <c:idx val="39"/>
          <c:order val="36"/>
          <c:tx>
            <c:strRef>
              <c:f>Ethnicity_Gender_Age!$AL$10</c:f>
              <c:strCache>
                <c:ptCount val="1"/>
              </c:strCache>
            </c:strRef>
          </c:tx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Ethnicity_Gender_Age!$AL$11:$AL$12</c:f>
            </c:numRef>
          </c:val>
        </c:ser>
        <c:ser>
          <c:idx val="2"/>
          <c:order val="37"/>
          <c:tx>
            <c:strRef>
              <c:f>Ethnicity_Gender_Age!$AM$10</c:f>
              <c:strCache>
                <c:ptCount val="1"/>
                <c:pt idx="0">
                  <c:v>WVC Mean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Ethnicity_Gender_Age!$AM$11:$AM$12</c:f>
              <c:numCache>
                <c:formatCode>0.0%</c:formatCode>
                <c:ptCount val="2"/>
                <c:pt idx="0">
                  <c:v>0.431</c:v>
                </c:pt>
                <c:pt idx="1">
                  <c:v>0.569</c:v>
                </c:pt>
              </c:numCache>
            </c:numRef>
          </c:val>
        </c:ser>
        <c:ser>
          <c:idx val="3"/>
          <c:order val="38"/>
          <c:tx>
            <c:strRef>
              <c:f>Ethnicity_Gender_Age!$AN$10</c:f>
              <c:strCache>
                <c:ptCount val="1"/>
                <c:pt idx="0">
                  <c:v>Service Area Mean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Ethnicity_Gender_Age!$AN$11:$AN$12</c:f>
              <c:numCache>
                <c:formatCode>0.0%</c:formatCode>
                <c:ptCount val="2"/>
                <c:pt idx="0">
                  <c:v>0.506432432432432</c:v>
                </c:pt>
                <c:pt idx="1">
                  <c:v>0.493567567567568</c:v>
                </c:pt>
              </c:numCache>
            </c:numRef>
          </c:val>
        </c:ser>
        <c:ser>
          <c:idx val="4"/>
          <c:order val="39"/>
          <c:tx>
            <c:strRef>
              <c:f>Ethnicity_Gender_Age!$AO$10</c:f>
              <c:strCache>
                <c:ptCount val="1"/>
                <c:pt idx="0">
                  <c:v>County Mean</c:v>
                </c:pt>
              </c:strCache>
            </c:strRef>
          </c:tx>
          <c:spPr>
            <a:solidFill>
              <a:srgbClr val="FFFF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Ethnicity_Gender_Age!$A$11:$A$12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Ethnicity_Gender_Age!$AO$11:$AO$12</c:f>
              <c:numCache>
                <c:formatCode>0.0%</c:formatCode>
                <c:ptCount val="2"/>
                <c:pt idx="0">
                  <c:v>0.509</c:v>
                </c:pt>
                <c:pt idx="1">
                  <c:v>0.491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0833768"/>
        <c:axId val="2060829128"/>
      </c:barChart>
      <c:catAx>
        <c:axId val="2060833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Gender</a:t>
                </a:r>
              </a:p>
            </c:rich>
          </c:tx>
          <c:layout>
            <c:manualLayout>
              <c:xMode val="edge"/>
              <c:yMode val="edge"/>
              <c:x val="0.429608127721335"/>
              <c:y val="0.87666952040859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60829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6082912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of population</a:t>
                </a:r>
              </a:p>
            </c:rich>
          </c:tx>
          <c:layout>
            <c:manualLayout>
              <c:xMode val="edge"/>
              <c:yMode val="edge"/>
              <c:x val="0.00805133871540395"/>
              <c:y val="0.343334335116507"/>
            </c:manualLayout>
          </c:layout>
          <c:overlay val="0"/>
          <c:spPr>
            <a:noFill/>
            <a:ln w="25400">
              <a:noFill/>
            </a:ln>
          </c:spPr>
        </c:title>
        <c:numFmt formatCode="0.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60833768"/>
        <c:crosses val="autoZero"/>
        <c:crossBetween val="between"/>
      </c:valAx>
      <c:sp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156748990447"/>
          <c:y val="0.175175278662686"/>
          <c:w val="0.172714078374456"/>
          <c:h val="0.692053188007987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 w="25400">
      <a:solidFill>
        <a:schemeClr val="tx2">
          <a:lumMod val="60000"/>
          <a:lumOff val="40000"/>
        </a:schemeClr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ahoma" pitchFamily="34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FF99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CC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'Units Enrolled Trend'!$A$5:$A$8</c:f>
              <c:strCache>
                <c:ptCount val="4"/>
                <c:pt idx="0">
                  <c:v>3 or fewer</c:v>
                </c:pt>
                <c:pt idx="1">
                  <c:v>3.5 - 6.0</c:v>
                </c:pt>
                <c:pt idx="2">
                  <c:v>6.5 - 11.5</c:v>
                </c:pt>
                <c:pt idx="3">
                  <c:v>12 units or more</c:v>
                </c:pt>
              </c:strCache>
            </c:strRef>
          </c:cat>
          <c:val>
            <c:numRef>
              <c:f>'Units Enrolled Trend'!$K$5:$K$8</c:f>
              <c:numCache>
                <c:formatCode>0.0%</c:formatCode>
                <c:ptCount val="4"/>
                <c:pt idx="0">
                  <c:v>0.27</c:v>
                </c:pt>
                <c:pt idx="1">
                  <c:v>0.191</c:v>
                </c:pt>
                <c:pt idx="2">
                  <c:v>0.217</c:v>
                </c:pt>
                <c:pt idx="3">
                  <c:v>0.322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25400">
      <a:solidFill>
        <a:schemeClr val="tx2">
          <a:lumMod val="60000"/>
          <a:lumOff val="40000"/>
        </a:schemeClr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Tahoma" pitchFamily="34" charset="0"/>
          <a:ea typeface="Arial"/>
          <a:cs typeface="Tahoma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51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ln w="12700">
          <a:solidFill>
            <a:srgbClr val="808080"/>
          </a:solidFill>
          <a:prstDash val="solid"/>
        </a:ln>
      </c:spPr>
    </c:sideWall>
    <c:backWall>
      <c:thickness val="0"/>
      <c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28760524934383"/>
          <c:y val="0.0560993480055276"/>
          <c:w val="0.870036101083032"/>
          <c:h val="0.817567567567566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177074224629594"/>
                  <c:y val="-0.04053109558488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83224840577238"/>
                  <c:y val="-0.0257519330353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225473530610118"/>
                  <c:y val="-0.0374618713201391"/>
                </c:manualLayout>
              </c:layout>
              <c:numFmt formatCode="0.0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249671679126752"/>
                  <c:y val="-0.04572213946229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Enrollment!$E$29:$E$31</c:f>
              <c:strCache>
                <c:ptCount val="3"/>
                <c:pt idx="0">
                  <c:v>Day</c:v>
                </c:pt>
                <c:pt idx="1">
                  <c:v>Evening</c:v>
                </c:pt>
                <c:pt idx="2">
                  <c:v>Both</c:v>
                </c:pt>
              </c:strCache>
            </c:strRef>
          </c:cat>
          <c:val>
            <c:numRef>
              <c:f>Enrollment!$F$29:$F$31</c:f>
              <c:numCache>
                <c:formatCode>0.0%</c:formatCode>
                <c:ptCount val="3"/>
                <c:pt idx="0">
                  <c:v>0.779</c:v>
                </c:pt>
                <c:pt idx="1">
                  <c:v>0.148</c:v>
                </c:pt>
                <c:pt idx="2" formatCode="0.00%">
                  <c:v>0.066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60793144"/>
        <c:axId val="2060789560"/>
        <c:axId val="0"/>
      </c:bar3DChart>
      <c:catAx>
        <c:axId val="2060793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607895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6078956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0607931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25400">
      <a:solidFill>
        <a:schemeClr val="tx2">
          <a:lumMod val="75000"/>
        </a:schemeClr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ahoma" pitchFamily="34" charset="0"/>
          <a:ea typeface="Arial"/>
          <a:cs typeface="Tahoma" pitchFamily="34" charset="0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0.288</cdr:x>
      <cdr:y>0.0177</cdr:y>
    </cdr:from>
    <cdr:to>
      <cdr:x>0.6496</cdr:x>
      <cdr:y>0.10324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14501" y="57150"/>
          <a:ext cx="2152649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400" b="1"/>
            <a:t>Student Ethnicity - Trend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Are Our Students?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Inge Bond</a:t>
            </a:r>
          </a:p>
          <a:p>
            <a:r>
              <a:rPr lang="en-US" dirty="0" smtClean="0"/>
              <a:t>Presentation to College Council</a:t>
            </a:r>
          </a:p>
          <a:p>
            <a:r>
              <a:rPr lang="en-US" dirty="0" smtClean="0"/>
              <a:t>September 18, 2009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old are they?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Comparison – WV </a:t>
            </a:r>
            <a:r>
              <a:rPr lang="en-US" dirty="0" err="1" smtClean="0"/>
              <a:t>vs</a:t>
            </a:r>
            <a:r>
              <a:rPr lang="en-US" dirty="0" smtClean="0"/>
              <a:t> MC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their ethnic composition?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Ethnicity Trend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stack up?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gender?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are they taking?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are they taking them?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they taking?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popular degrees:</a:t>
            </a:r>
          </a:p>
          <a:p>
            <a:pPr lvl="1"/>
            <a:r>
              <a:rPr lang="en-US" dirty="0" smtClean="0"/>
              <a:t>Interdisciplinary Studies</a:t>
            </a:r>
          </a:p>
          <a:p>
            <a:pPr lvl="1"/>
            <a:r>
              <a:rPr lang="en-US" dirty="0" smtClean="0"/>
              <a:t>Humanities</a:t>
            </a:r>
          </a:p>
          <a:p>
            <a:pPr lvl="1"/>
            <a:r>
              <a:rPr lang="en-US" dirty="0" smtClean="0"/>
              <a:t>Business</a:t>
            </a:r>
          </a:p>
          <a:p>
            <a:r>
              <a:rPr lang="en-US" dirty="0" smtClean="0"/>
              <a:t>Most popular certificates:</a:t>
            </a:r>
          </a:p>
          <a:p>
            <a:pPr lvl="1"/>
            <a:r>
              <a:rPr lang="en-US" dirty="0" smtClean="0"/>
              <a:t>Humanities</a:t>
            </a:r>
          </a:p>
          <a:p>
            <a:pPr lvl="1"/>
            <a:r>
              <a:rPr lang="en-US" dirty="0" smtClean="0"/>
              <a:t>Fashion Design and Interior Design</a:t>
            </a:r>
          </a:p>
          <a:p>
            <a:pPr lvl="1"/>
            <a:r>
              <a:rPr lang="en-US" dirty="0" smtClean="0"/>
              <a:t>Business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Notable Notes: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Distance education accounted for 13% of our FTES in 2008-2009</a:t>
            </a:r>
          </a:p>
          <a:p>
            <a:endParaRPr lang="en-US" dirty="0" smtClean="0"/>
          </a:p>
          <a:p>
            <a:r>
              <a:rPr lang="en-US" dirty="0" smtClean="0"/>
              <a:t>56% of our students come from outside of our district</a:t>
            </a:r>
          </a:p>
          <a:p>
            <a:endParaRPr lang="en-US" dirty="0" smtClean="0"/>
          </a:p>
          <a:p>
            <a:r>
              <a:rPr lang="en-US" dirty="0" smtClean="0"/>
              <a:t>5629 students (duplicated) received a total $4,711,677 in financial aid last year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future students of West Valley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162</TotalTime>
  <Words>198</Words>
  <Application>Microsoft Macintosh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Who Are Our Students?</vt:lpstr>
      <vt:lpstr>How old are they?</vt:lpstr>
      <vt:lpstr>Age Comparison – WV vs MC</vt:lpstr>
      <vt:lpstr>What is their ethnic composition?</vt:lpstr>
      <vt:lpstr>Student Ethnicity Trend</vt:lpstr>
      <vt:lpstr>How do we stack up?</vt:lpstr>
      <vt:lpstr>What about gender?</vt:lpstr>
      <vt:lpstr>How many are they taking?</vt:lpstr>
      <vt:lpstr>When are they taking them?</vt:lpstr>
      <vt:lpstr>What are they taking?</vt:lpstr>
      <vt:lpstr>Other Notable Notes:</vt:lpstr>
      <vt:lpstr>Up Next…</vt:lpstr>
    </vt:vector>
  </TitlesOfParts>
  <Company>West Valley Mission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Inge_Bond</dc:creator>
  <cp:lastModifiedBy>Dave Conde</cp:lastModifiedBy>
  <cp:revision>19</cp:revision>
  <dcterms:created xsi:type="dcterms:W3CDTF">2009-09-17T21:42:07Z</dcterms:created>
  <dcterms:modified xsi:type="dcterms:W3CDTF">2013-05-07T02:58:19Z</dcterms:modified>
</cp:coreProperties>
</file>