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0" r:id="rId3"/>
    <p:sldId id="267" r:id="rId4"/>
    <p:sldId id="272" r:id="rId5"/>
    <p:sldId id="259" r:id="rId6"/>
    <p:sldId id="271" r:id="rId7"/>
    <p:sldId id="269" r:id="rId8"/>
    <p:sldId id="263" r:id="rId9"/>
    <p:sldId id="266" r:id="rId10"/>
    <p:sldId id="27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10\Data&amp;Charts2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10\Data&amp;Charts201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10\Data&amp;Charts201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10\Data&amp;Charts20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9891076115486"/>
          <c:y val="0.0745487022455526"/>
          <c:w val="0.765682959990112"/>
          <c:h val="0.8736458548742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Ethnicity_Gender_Age!$A$254</c:f>
              <c:strCache>
                <c:ptCount val="1"/>
                <c:pt idx="0">
                  <c:v>Under 18</c:v>
                </c:pt>
              </c:strCache>
            </c:strRef>
          </c:tx>
          <c:invertIfNegative val="0"/>
          <c:val>
            <c:numRef>
              <c:f>Ethnicity_Gender_Age!$B$254:$AM$254</c:f>
              <c:numCache>
                <c:formatCode>0.0%</c:formatCode>
                <c:ptCount val="1"/>
                <c:pt idx="0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Ethnicity_Gender_Age!$A$255</c:f>
              <c:strCache>
                <c:ptCount val="1"/>
                <c:pt idx="0">
                  <c:v>18 - 19</c:v>
                </c:pt>
              </c:strCache>
            </c:strRef>
          </c:tx>
          <c:invertIfNegative val="0"/>
          <c:val>
            <c:numRef>
              <c:f>Ethnicity_Gender_Age!$B$255:$AM$255</c:f>
              <c:numCache>
                <c:formatCode>0.0%</c:formatCode>
                <c:ptCount val="1"/>
                <c:pt idx="0">
                  <c:v>0.213</c:v>
                </c:pt>
              </c:numCache>
            </c:numRef>
          </c:val>
        </c:ser>
        <c:ser>
          <c:idx val="2"/>
          <c:order val="2"/>
          <c:tx>
            <c:strRef>
              <c:f>Ethnicity_Gender_Age!$A$256</c:f>
              <c:strCache>
                <c:ptCount val="1"/>
                <c:pt idx="0">
                  <c:v>20 - 24</c:v>
                </c:pt>
              </c:strCache>
            </c:strRef>
          </c:tx>
          <c:invertIfNegative val="0"/>
          <c:val>
            <c:numRef>
              <c:f>Ethnicity_Gender_Age!$B$256:$AM$256</c:f>
              <c:numCache>
                <c:formatCode>0.0%</c:formatCode>
                <c:ptCount val="1"/>
                <c:pt idx="0">
                  <c:v>0.319</c:v>
                </c:pt>
              </c:numCache>
            </c:numRef>
          </c:val>
        </c:ser>
        <c:ser>
          <c:idx val="3"/>
          <c:order val="3"/>
          <c:tx>
            <c:strRef>
              <c:f>Ethnicity_Gender_Age!$A$257</c:f>
              <c:strCache>
                <c:ptCount val="1"/>
                <c:pt idx="0">
                  <c:v>25 - 34</c:v>
                </c:pt>
              </c:strCache>
            </c:strRef>
          </c:tx>
          <c:invertIfNegative val="0"/>
          <c:val>
            <c:numRef>
              <c:f>Ethnicity_Gender_Age!$B$257:$AM$257</c:f>
              <c:numCache>
                <c:formatCode>0.0%</c:formatCode>
                <c:ptCount val="1"/>
                <c:pt idx="0">
                  <c:v>0.185</c:v>
                </c:pt>
              </c:numCache>
            </c:numRef>
          </c:val>
        </c:ser>
        <c:ser>
          <c:idx val="4"/>
          <c:order val="4"/>
          <c:tx>
            <c:strRef>
              <c:f>Ethnicity_Gender_Age!$A$258</c:f>
              <c:strCache>
                <c:ptCount val="1"/>
                <c:pt idx="0">
                  <c:v>35 - 44</c:v>
                </c:pt>
              </c:strCache>
            </c:strRef>
          </c:tx>
          <c:invertIfNegative val="0"/>
          <c:val>
            <c:numRef>
              <c:f>Ethnicity_Gender_Age!$B$258:$AM$258</c:f>
              <c:numCache>
                <c:formatCode>0.0%</c:formatCode>
                <c:ptCount val="1"/>
                <c:pt idx="0">
                  <c:v>0.098</c:v>
                </c:pt>
              </c:numCache>
            </c:numRef>
          </c:val>
        </c:ser>
        <c:ser>
          <c:idx val="5"/>
          <c:order val="5"/>
          <c:tx>
            <c:strRef>
              <c:f>Ethnicity_Gender_Age!$A$259</c:f>
              <c:strCache>
                <c:ptCount val="1"/>
                <c:pt idx="0">
                  <c:v>45 - 54</c:v>
                </c:pt>
              </c:strCache>
            </c:strRef>
          </c:tx>
          <c:invertIfNegative val="0"/>
          <c:val>
            <c:numRef>
              <c:f>Ethnicity_Gender_Age!$B$259:$AM$259</c:f>
              <c:numCache>
                <c:formatCode>0.0%</c:formatCode>
                <c:ptCount val="1"/>
                <c:pt idx="0">
                  <c:v>0.096</c:v>
                </c:pt>
              </c:numCache>
            </c:numRef>
          </c:val>
        </c:ser>
        <c:ser>
          <c:idx val="6"/>
          <c:order val="6"/>
          <c:tx>
            <c:strRef>
              <c:f>Ethnicity_Gender_Age!$A$260</c:f>
              <c:strCache>
                <c:ptCount val="1"/>
                <c:pt idx="0">
                  <c:v>55 - 64</c:v>
                </c:pt>
              </c:strCache>
            </c:strRef>
          </c:tx>
          <c:invertIfNegative val="0"/>
          <c:val>
            <c:numRef>
              <c:f>Ethnicity_Gender_Age!$B$260:$AM$260</c:f>
              <c:numCache>
                <c:formatCode>0.0%</c:formatCode>
                <c:ptCount val="1"/>
                <c:pt idx="0">
                  <c:v>0.046</c:v>
                </c:pt>
              </c:numCache>
            </c:numRef>
          </c:val>
        </c:ser>
        <c:ser>
          <c:idx val="7"/>
          <c:order val="7"/>
          <c:tx>
            <c:strRef>
              <c:f>Ethnicity_Gender_Age!$A$261</c:f>
              <c:strCache>
                <c:ptCount val="1"/>
                <c:pt idx="0">
                  <c:v>65+</c:v>
                </c:pt>
              </c:strCache>
            </c:strRef>
          </c:tx>
          <c:invertIfNegative val="0"/>
          <c:val>
            <c:numRef>
              <c:f>Ethnicity_Gender_Age!$B$261:$AM$261</c:f>
              <c:numCache>
                <c:formatCode>0.0%</c:formatCode>
                <c:ptCount val="1"/>
                <c:pt idx="0">
                  <c:v>0.021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3006376"/>
        <c:axId val="2140651448"/>
        <c:axId val="0"/>
      </c:bar3DChart>
      <c:catAx>
        <c:axId val="2083006376"/>
        <c:scaling>
          <c:orientation val="minMax"/>
        </c:scaling>
        <c:delete val="1"/>
        <c:axPos val="b"/>
        <c:majorTickMark val="out"/>
        <c:minorTickMark val="none"/>
        <c:tickLblPos val="none"/>
        <c:crossAx val="2140651448"/>
        <c:crosses val="autoZero"/>
        <c:auto val="1"/>
        <c:lblAlgn val="ctr"/>
        <c:lblOffset val="100"/>
        <c:noMultiLvlLbl val="0"/>
      </c:catAx>
      <c:valAx>
        <c:axId val="214065144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208300637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206284061553"/>
          <c:y val="0.108000869380495"/>
          <c:w val="0.6414402046575"/>
          <c:h val="0.877544451321952"/>
        </c:manualLayout>
      </c:layout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Ethnicity_Gender_Age!$B$236:$B$242</c:f>
            </c:numRef>
          </c:val>
        </c:ser>
        <c:ser>
          <c:idx val="1"/>
          <c:order val="1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Ethnicity_Gender_Age!$C$236:$C$242</c:f>
            </c:numRef>
          </c:val>
        </c:ser>
        <c:ser>
          <c:idx val="2"/>
          <c:order val="2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Ethnicity_Gender_Age!$D$236:$D$242</c:f>
            </c:numRef>
          </c:val>
        </c:ser>
        <c:ser>
          <c:idx val="3"/>
          <c:order val="3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Ethnicity_Gender_Age!$E$236:$E$242</c:f>
            </c:numRef>
          </c:val>
        </c:ser>
        <c:ser>
          <c:idx val="4"/>
          <c:order val="4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Ethnicity_Gender_Age!$F$236:$F$242</c:f>
            </c:numRef>
          </c:val>
        </c:ser>
        <c:ser>
          <c:idx val="5"/>
          <c:order val="5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Ethnicity_Gender_Age!$G$236:$G$242</c:f>
            </c:numRef>
          </c:val>
        </c:ser>
        <c:ser>
          <c:idx val="6"/>
          <c:order val="6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Ethnicity_Gender_Age!$H$236:$H$242</c:f>
            </c:numRef>
          </c:val>
        </c:ser>
        <c:ser>
          <c:idx val="7"/>
          <c:order val="7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Ethnicity_Gender_Age!$I$236:$I$242</c:f>
            </c:numRef>
          </c:val>
        </c:ser>
        <c:ser>
          <c:idx val="8"/>
          <c:order val="8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Ethnicity_Gender_Age!$J$236:$J$242</c:f>
            </c:numRef>
          </c:val>
        </c:ser>
        <c:ser>
          <c:idx val="9"/>
          <c:order val="9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Ethnicity_Gender_Age!$K$236:$K$242</c:f>
            </c:numRef>
          </c:val>
        </c:ser>
        <c:ser>
          <c:idx val="10"/>
          <c:order val="1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Ethnicity_Gender_Age!$L$236:$L$242</c:f>
            </c:numRef>
          </c:val>
        </c:ser>
        <c:ser>
          <c:idx val="11"/>
          <c:order val="11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Ethnicity_Gender_Age!$M$236:$M$242</c:f>
            </c:numRef>
          </c:val>
        </c:ser>
        <c:ser>
          <c:idx val="12"/>
          <c:order val="12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Ethnicity_Gender_Age!$N$236:$N$242</c:f>
            </c:numRef>
          </c:val>
        </c:ser>
        <c:ser>
          <c:idx val="13"/>
          <c:order val="13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Ethnicity_Gender_Age!$O$236:$O$242</c:f>
            </c:numRef>
          </c:val>
        </c:ser>
        <c:ser>
          <c:idx val="14"/>
          <c:order val="14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Ethnicity_Gender_Age!$P$236:$P$242</c:f>
            </c:numRef>
          </c:val>
        </c:ser>
        <c:ser>
          <c:idx val="15"/>
          <c:order val="15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Ethnicity_Gender_Age!$Q$236:$Q$242</c:f>
            </c:numRef>
          </c:val>
        </c:ser>
        <c:ser>
          <c:idx val="16"/>
          <c:order val="16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Ethnicity_Gender_Age!$R$236:$R$242</c:f>
            </c:numRef>
          </c:val>
        </c:ser>
        <c:ser>
          <c:idx val="17"/>
          <c:order val="17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Ethnicity_Gender_Age!$S$236:$S$242</c:f>
            </c:numRef>
          </c:val>
        </c:ser>
        <c:ser>
          <c:idx val="18"/>
          <c:order val="18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Ethnicity_Gender_Age!$T$236:$T$242</c:f>
            </c:numRef>
          </c:val>
        </c:ser>
        <c:ser>
          <c:idx val="19"/>
          <c:order val="19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Ethnicity_Gender_Age!$U$236:$U$242</c:f>
            </c:numRef>
          </c:val>
        </c:ser>
        <c:ser>
          <c:idx val="20"/>
          <c:order val="2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Ethnicity_Gender_Age!$V$236:$V$242</c:f>
            </c:numRef>
          </c:val>
        </c:ser>
        <c:ser>
          <c:idx val="21"/>
          <c:order val="21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Ethnicity_Gender_Age!$W$236:$W$242</c:f>
            </c:numRef>
          </c:val>
        </c:ser>
        <c:ser>
          <c:idx val="22"/>
          <c:order val="22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Ethnicity_Gender_Age!$X$236:$X$242</c:f>
            </c:numRef>
          </c:val>
        </c:ser>
        <c:ser>
          <c:idx val="23"/>
          <c:order val="23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Ethnicity_Gender_Age!$Y$236:$Y$242</c:f>
            </c:numRef>
          </c:val>
        </c:ser>
        <c:ser>
          <c:idx val="24"/>
          <c:order val="24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Ethnicity_Gender_Age!$Z$236:$Z$242</c:f>
            </c:numRef>
          </c:val>
        </c:ser>
        <c:ser>
          <c:idx val="25"/>
          <c:order val="25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Ethnicity_Gender_Age!$AA$236:$AA$242</c:f>
            </c:numRef>
          </c:val>
        </c:ser>
        <c:ser>
          <c:idx val="26"/>
          <c:order val="26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Ethnicity_Gender_Age!$AB$236:$AB$242</c:f>
            </c:numRef>
          </c:val>
        </c:ser>
        <c:ser>
          <c:idx val="27"/>
          <c:order val="27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Ethnicity_Gender_Age!$AC$236:$AC$242</c:f>
            </c:numRef>
          </c:val>
        </c:ser>
        <c:ser>
          <c:idx val="28"/>
          <c:order val="28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Ethnicity_Gender_Age!$AD$236:$AD$242</c:f>
            </c:numRef>
          </c:val>
        </c:ser>
        <c:ser>
          <c:idx val="29"/>
          <c:order val="29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Ethnicity_Gender_Age!$AE$236:$AE$242</c:f>
            </c:numRef>
          </c:val>
        </c:ser>
        <c:ser>
          <c:idx val="30"/>
          <c:order val="3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Ethnicity_Gender_Age!$AF$236:$AF$242</c:f>
            </c:numRef>
          </c:val>
        </c:ser>
        <c:ser>
          <c:idx val="31"/>
          <c:order val="31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Ethnicity_Gender_Age!$AG$236:$AG$242</c:f>
            </c:numRef>
          </c:val>
        </c:ser>
        <c:ser>
          <c:idx val="32"/>
          <c:order val="32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Ethnicity_Gender_Age!$AH$236:$AH$242</c:f>
            </c:numRef>
          </c:val>
        </c:ser>
        <c:ser>
          <c:idx val="33"/>
          <c:order val="33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Ethnicity_Gender_Age!$AI$236:$AI$242</c:f>
            </c:numRef>
          </c:val>
        </c:ser>
        <c:ser>
          <c:idx val="34"/>
          <c:order val="34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Ethnicity_Gender_Age!$AJ$236:$AJ$242</c:f>
            </c:numRef>
          </c:val>
        </c:ser>
        <c:ser>
          <c:idx val="35"/>
          <c:order val="35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Ethnicity_Gender_Age!$AK$236:$AK$242</c:f>
            </c:numRef>
          </c:val>
        </c:ser>
        <c:ser>
          <c:idx val="36"/>
          <c:order val="36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Ethnicity_Gender_Age!$AL$236:$AL$242</c:f>
            </c:numRef>
          </c:val>
        </c:ser>
        <c:ser>
          <c:idx val="37"/>
          <c:order val="37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Ethnicity_Gender_Age!$A$236:$A$242</c:f>
              <c:strCache>
                <c:ptCount val="7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White</c:v>
                </c:pt>
                <c:pt idx="5">
                  <c:v>Unknown/Non-Respondent/Declined to State</c:v>
                </c:pt>
                <c:pt idx="6">
                  <c:v>Two or more races</c:v>
                </c:pt>
              </c:strCache>
            </c:strRef>
          </c:cat>
          <c:val>
            <c:numRef>
              <c:f>Ethnicity_Gender_Age!$AM$236:$AM$242</c:f>
              <c:numCache>
                <c:formatCode>0.0%</c:formatCode>
                <c:ptCount val="7"/>
                <c:pt idx="0">
                  <c:v>0.026</c:v>
                </c:pt>
                <c:pt idx="1">
                  <c:v>0.005</c:v>
                </c:pt>
                <c:pt idx="2">
                  <c:v>0.157</c:v>
                </c:pt>
                <c:pt idx="3">
                  <c:v>0.14</c:v>
                </c:pt>
                <c:pt idx="4">
                  <c:v>0.464</c:v>
                </c:pt>
                <c:pt idx="5">
                  <c:v>0.197</c:v>
                </c:pt>
                <c:pt idx="6">
                  <c:v>0.01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645513645026"/>
          <c:y val="0.0445245112115304"/>
          <c:w val="0.517104023238067"/>
          <c:h val="0.860516571704928"/>
        </c:manualLayout>
      </c:layout>
      <c:pieChart>
        <c:varyColors val="1"/>
        <c:ser>
          <c:idx val="0"/>
          <c:order val="0"/>
          <c:dLbls>
            <c:numFmt formatCode="0%" sourceLinked="0"/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Ethnicity_Gender_Age!$A$159:$A$161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Unknown</c:v>
                </c:pt>
              </c:strCache>
            </c:strRef>
          </c:cat>
          <c:val>
            <c:numRef>
              <c:f>Ethnicity_Gender_Age!$AU$159:$AU$161</c:f>
              <c:numCache>
                <c:formatCode>0.0%</c:formatCode>
                <c:ptCount val="3"/>
                <c:pt idx="0">
                  <c:v>0.532</c:v>
                </c:pt>
                <c:pt idx="1">
                  <c:v>0.455</c:v>
                </c:pt>
                <c:pt idx="2">
                  <c:v>0.013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3406425462639"/>
          <c:y val="0.79265295032847"/>
          <c:w val="0.307585308810398"/>
          <c:h val="0.150724882998071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50686546126179"/>
                  <c:y val="0.18501097065523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03647139593662"/>
                  <c:y val="-0.182681970375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0978621075143385"/>
                  <c:y val="-0.2112059018047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81396118887917"/>
                  <c:y val="0.17729950333038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'Units Enrolled Trend'!$A$5:$A$8</c:f>
              <c:strCache>
                <c:ptCount val="4"/>
                <c:pt idx="0">
                  <c:v>3 or fewer</c:v>
                </c:pt>
                <c:pt idx="1">
                  <c:v>3.5 - 6.0</c:v>
                </c:pt>
                <c:pt idx="2">
                  <c:v>6.5 - 11.5</c:v>
                </c:pt>
                <c:pt idx="3">
                  <c:v>12 units or more</c:v>
                </c:pt>
              </c:strCache>
            </c:strRef>
          </c:cat>
          <c:val>
            <c:numRef>
              <c:f>'Units Enrolled Trend'!$L$5:$L$8</c:f>
              <c:numCache>
                <c:formatCode>0.0%</c:formatCode>
                <c:ptCount val="4"/>
                <c:pt idx="0">
                  <c:v>0.284</c:v>
                </c:pt>
                <c:pt idx="1">
                  <c:v>0.185</c:v>
                </c:pt>
                <c:pt idx="2">
                  <c:v>0.228</c:v>
                </c:pt>
                <c:pt idx="3">
                  <c:v>0.303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Are Our Students?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Inge Bond</a:t>
            </a:r>
          </a:p>
          <a:p>
            <a:r>
              <a:rPr lang="en-US" dirty="0" smtClean="0"/>
              <a:t>Presentation to College Council</a:t>
            </a:r>
          </a:p>
          <a:p>
            <a:r>
              <a:rPr lang="en-US" dirty="0" smtClean="0"/>
              <a:t>October 15, 2010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Fast Facts: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Average age:	28</a:t>
            </a:r>
          </a:p>
          <a:p>
            <a:endParaRPr lang="en-US" dirty="0" smtClean="0"/>
          </a:p>
          <a:p>
            <a:r>
              <a:rPr lang="en-US" dirty="0" smtClean="0"/>
              <a:t>Average number of units of enrollment: 	8</a:t>
            </a:r>
          </a:p>
          <a:p>
            <a:endParaRPr lang="en-US" dirty="0" smtClean="0"/>
          </a:p>
          <a:p>
            <a:r>
              <a:rPr lang="en-US" dirty="0" smtClean="0"/>
              <a:t>34% attend WVC full time</a:t>
            </a:r>
          </a:p>
          <a:p>
            <a:endParaRPr lang="en-US" dirty="0" smtClean="0"/>
          </a:p>
          <a:p>
            <a:r>
              <a:rPr lang="en-US" dirty="0" smtClean="0"/>
              <a:t>Only 28% live in Campbell, Santa Clara, Saratoga, Los Gatos, Sunnyvale, or Monte </a:t>
            </a:r>
            <a:r>
              <a:rPr lang="en-US" dirty="0" err="1" smtClean="0"/>
              <a:t>Sereno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7% report having a disability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Our “Unseen”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Distance education accounted for 15.6% of our FTES in 2009-2010</a:t>
            </a:r>
          </a:p>
          <a:p>
            <a:endParaRPr lang="en-US" dirty="0" smtClean="0"/>
          </a:p>
          <a:p>
            <a:r>
              <a:rPr lang="en-US" dirty="0" smtClean="0"/>
              <a:t>In Fall 2010, we have 7,706 enrollments in distance education courses</a:t>
            </a:r>
          </a:p>
          <a:p>
            <a:endParaRPr lang="en-US" dirty="0" smtClean="0"/>
          </a:p>
          <a:p>
            <a:r>
              <a:rPr lang="en-US" dirty="0" smtClean="0"/>
              <a:t>20% of our face-to-face enrollments are in non-daytime offerings (evening and/or weekend classes)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Age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47801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/>
              <a:t>Ethnicity</a:t>
            </a:r>
            <a:endParaRPr lang="en-US" sz="4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447801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Gender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dirty="0" smtClean="0"/>
              <a:t>Units of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Are They Studying?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popular degrees:</a:t>
            </a:r>
          </a:p>
          <a:p>
            <a:pPr lvl="1"/>
            <a:r>
              <a:rPr lang="en-US" dirty="0" smtClean="0"/>
              <a:t>Interdisciplinary Studies</a:t>
            </a:r>
          </a:p>
          <a:p>
            <a:pPr lvl="1"/>
            <a:r>
              <a:rPr lang="en-US" dirty="0" smtClean="0"/>
              <a:t>Humanities</a:t>
            </a:r>
          </a:p>
          <a:p>
            <a:pPr lvl="1"/>
            <a:r>
              <a:rPr lang="en-US" dirty="0" smtClean="0"/>
              <a:t>Business &amp; Management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Most popular certificates:</a:t>
            </a:r>
          </a:p>
          <a:p>
            <a:pPr lvl="1"/>
            <a:r>
              <a:rPr lang="en-US" dirty="0" smtClean="0"/>
              <a:t>Fashion Design and Interior Design</a:t>
            </a:r>
          </a:p>
          <a:p>
            <a:pPr lvl="1"/>
            <a:r>
              <a:rPr lang="en-US" dirty="0" smtClean="0"/>
              <a:t>Business &amp; Management</a:t>
            </a:r>
          </a:p>
          <a:p>
            <a:pPr lvl="1"/>
            <a:r>
              <a:rPr lang="en-US" dirty="0" smtClean="0"/>
              <a:t>Law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Moving On – Life After WVC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2009-2010:</a:t>
            </a:r>
          </a:p>
          <a:p>
            <a:pPr lvl="1"/>
            <a:r>
              <a:rPr lang="en-US" dirty="0" smtClean="0"/>
              <a:t>604 earned Associate degrees</a:t>
            </a:r>
          </a:p>
          <a:p>
            <a:pPr lvl="1"/>
            <a:r>
              <a:rPr lang="en-US" dirty="0" smtClean="0"/>
              <a:t>157 earned Certificates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In 2008-2009:</a:t>
            </a:r>
          </a:p>
          <a:p>
            <a:pPr lvl="2"/>
            <a:r>
              <a:rPr lang="en-US" dirty="0" smtClean="0"/>
              <a:t>99 transferred to a UC</a:t>
            </a:r>
          </a:p>
          <a:p>
            <a:pPr lvl="2"/>
            <a:r>
              <a:rPr lang="en-US" dirty="0" smtClean="0"/>
              <a:t>483 transferred to a CSU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45% of those with behavioral intent to transfer do so within 6 years of entering WVC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 or Comments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7854696" cy="1828800"/>
          </a:xfrm>
        </p:spPr>
        <p:txBody>
          <a:bodyPr>
            <a:normAutofit lnSpcReduction="10000"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676</TotalTime>
  <Words>178</Words>
  <Application>Microsoft Macintosh PowerPoint</Application>
  <PresentationFormat>On-screen Show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Who Are Our Students?</vt:lpstr>
      <vt:lpstr>Fast Facts:</vt:lpstr>
      <vt:lpstr>Our “Unseen” Students</vt:lpstr>
      <vt:lpstr>Age</vt:lpstr>
      <vt:lpstr>Ethnicity</vt:lpstr>
      <vt:lpstr>Gender</vt:lpstr>
      <vt:lpstr>Units of Enrollment</vt:lpstr>
      <vt:lpstr>What Are They Studying?</vt:lpstr>
      <vt:lpstr>Moving On – Life After WVC</vt:lpstr>
      <vt:lpstr>Questions or Comments</vt:lpstr>
    </vt:vector>
  </TitlesOfParts>
  <Company>West Valley Mission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Inge_Bond</dc:creator>
  <cp:lastModifiedBy>Dave Conde</cp:lastModifiedBy>
  <cp:revision>65</cp:revision>
  <dcterms:created xsi:type="dcterms:W3CDTF">2009-09-17T21:42:07Z</dcterms:created>
  <dcterms:modified xsi:type="dcterms:W3CDTF">2013-05-07T03:04:56Z</dcterms:modified>
</cp:coreProperties>
</file>