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0" r:id="rId3"/>
    <p:sldId id="272" r:id="rId4"/>
    <p:sldId id="259" r:id="rId5"/>
    <p:sldId id="271" r:id="rId6"/>
    <p:sldId id="274" r:id="rId7"/>
    <p:sldId id="276" r:id="rId8"/>
    <p:sldId id="263" r:id="rId9"/>
    <p:sldId id="277" r:id="rId10"/>
    <p:sldId id="266" r:id="rId11"/>
    <p:sldId id="279" r:id="rId12"/>
    <p:sldId id="278" r:id="rId13"/>
    <p:sldId id="273" r:id="rId14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5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files\Inge_Bond\My%20Documents\Fact%20Book%202010\Data&amp;Charts2010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6"/>
          <c:dLbls>
            <c:dLbl>
              <c:idx val="0"/>
              <c:layout>
                <c:manualLayout>
                  <c:x val="-0.131475641079624"/>
                  <c:y val="0.13939640078877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38284980420228"/>
                  <c:y val="-0.24337262712416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62914508681067"/>
                  <c:y val="-0.088633093241165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 i="0" baseline="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Sheet1!$A$32:$A$36</c:f>
              <c:strCache>
                <c:ptCount val="5"/>
                <c:pt idx="0">
                  <c:v>19 or under</c:v>
                </c:pt>
                <c:pt idx="1">
                  <c:v>20—24</c:v>
                </c:pt>
                <c:pt idx="2">
                  <c:v>25—49</c:v>
                </c:pt>
                <c:pt idx="3">
                  <c:v>50 or over</c:v>
                </c:pt>
                <c:pt idx="4">
                  <c:v>Unknown</c:v>
                </c:pt>
              </c:strCache>
            </c:strRef>
          </c:cat>
          <c:val>
            <c:numRef>
              <c:f>Sheet1!$B$32:$B$36</c:f>
              <c:numCache>
                <c:formatCode>0.0%</c:formatCode>
                <c:ptCount val="5"/>
                <c:pt idx="0">
                  <c:v>0.231</c:v>
                </c:pt>
                <c:pt idx="1">
                  <c:v>0.355</c:v>
                </c:pt>
                <c:pt idx="2">
                  <c:v>0.315</c:v>
                </c:pt>
                <c:pt idx="3">
                  <c:v>0.098</c:v>
                </c:pt>
                <c:pt idx="4">
                  <c:v>0.001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835710363026034"/>
          <c:y val="0.0991971875075248"/>
          <c:w val="0.82349298652573"/>
          <c:h val="0.80772183293602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explosion val="4"/>
          <c:dPt>
            <c:idx val="1"/>
            <c:bubble3D val="0"/>
            <c:explosion val="6"/>
          </c:dPt>
          <c:dPt>
            <c:idx val="8"/>
            <c:bubble3D val="0"/>
            <c:spPr>
              <a:solidFill>
                <a:schemeClr val="accent3"/>
              </a:solidFill>
            </c:spPr>
          </c:dPt>
          <c:dLbls>
            <c:dLbl>
              <c:idx val="0"/>
              <c:layout>
                <c:manualLayout>
                  <c:x val="-0.0879989332884192"/>
                  <c:y val="-0.028875510023800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0745941583505271"/>
                  <c:y val="-0.013249698995122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0493304981262369"/>
                  <c:y val="0.023080272472337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0273043075497916"/>
                  <c:y val="0.047685793020290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0.0154412817381785"/>
                  <c:y val="-0.0012285033941519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0.0422427610987129"/>
                  <c:y val="0.051866465285083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0.153312279815291"/>
                  <c:y val="0.040909828986921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0.0300668098305894"/>
                  <c:y val="-0.14008381183985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 i="0" baseline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Sheet1!$A$2:$A$10</c:f>
              <c:strCache>
                <c:ptCount val="9"/>
                <c:pt idx="0">
                  <c:v>African-American</c:v>
                </c:pt>
                <c:pt idx="1">
                  <c:v>American Indian/Alaskan Native</c:v>
                </c:pt>
                <c:pt idx="2">
                  <c:v>Asian</c:v>
                </c:pt>
                <c:pt idx="3">
                  <c:v>Filipino</c:v>
                </c:pt>
                <c:pt idx="4">
                  <c:v>Hispanic</c:v>
                </c:pt>
                <c:pt idx="5">
                  <c:v>Multi-Ethnicity</c:v>
                </c:pt>
                <c:pt idx="6">
                  <c:v>Pacific Islander</c:v>
                </c:pt>
                <c:pt idx="7">
                  <c:v>Unknown/Non-Respondent</c:v>
                </c:pt>
                <c:pt idx="8">
                  <c:v>White Non-Hispanic</c:v>
                </c:pt>
              </c:strCache>
            </c:strRef>
          </c:cat>
          <c:val>
            <c:numRef>
              <c:f>Sheet1!$B$2:$B$10</c:f>
              <c:numCache>
                <c:formatCode>0.00%</c:formatCode>
                <c:ptCount val="9"/>
                <c:pt idx="0">
                  <c:v>0.032</c:v>
                </c:pt>
                <c:pt idx="1">
                  <c:v>0.005</c:v>
                </c:pt>
                <c:pt idx="2">
                  <c:v>0.132</c:v>
                </c:pt>
                <c:pt idx="3">
                  <c:v>0.019</c:v>
                </c:pt>
                <c:pt idx="4">
                  <c:v>0.182</c:v>
                </c:pt>
                <c:pt idx="5">
                  <c:v>0.022</c:v>
                </c:pt>
                <c:pt idx="6">
                  <c:v>0.005</c:v>
                </c:pt>
                <c:pt idx="7">
                  <c:v>0.127</c:v>
                </c:pt>
                <c:pt idx="8">
                  <c:v>0.475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5518969219757"/>
          <c:y val="0.0"/>
          <c:w val="0.716747512175951"/>
          <c:h val="1.0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explosion val="1"/>
          </c:dPt>
          <c:dPt>
            <c:idx val="1"/>
            <c:bubble3D val="0"/>
            <c:explosion val="5"/>
            <c:spPr>
              <a:solidFill>
                <a:schemeClr val="accent3"/>
              </a:solidFill>
            </c:spPr>
          </c:dPt>
          <c:dPt>
            <c:idx val="2"/>
            <c:bubble3D val="0"/>
            <c:explosion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Lbls>
            <c:dLbl>
              <c:idx val="2"/>
              <c:layout>
                <c:manualLayout>
                  <c:x val="0.07517846365461"/>
                  <c:y val="0.03136274632337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200" b="1" i="0" baseline="0"/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Ethnicity_Gender_Age!$A$159:$A$161</c:f>
              <c:strCache>
                <c:ptCount val="3"/>
                <c:pt idx="0">
                  <c:v>Female</c:v>
                </c:pt>
                <c:pt idx="1">
                  <c:v>Male</c:v>
                </c:pt>
                <c:pt idx="2">
                  <c:v>Unknown</c:v>
                </c:pt>
              </c:strCache>
            </c:strRef>
          </c:cat>
          <c:val>
            <c:numRef>
              <c:f>Ethnicity_Gender_Age!$AU$159:$AU$161</c:f>
              <c:numCache>
                <c:formatCode>0.0%</c:formatCode>
                <c:ptCount val="3"/>
                <c:pt idx="0">
                  <c:v>0.532</c:v>
                </c:pt>
                <c:pt idx="1">
                  <c:v>0.455</c:v>
                </c:pt>
                <c:pt idx="2">
                  <c:v>0.013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2"/>
              </a:solidFill>
            </c:spPr>
          </c:dPt>
          <c:dLbls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Sheet1!$D$52:$E$52</c:f>
              <c:strCache>
                <c:ptCount val="2"/>
                <c:pt idx="0">
                  <c:v>Success</c:v>
                </c:pt>
                <c:pt idx="1">
                  <c:v>Retention</c:v>
                </c:pt>
              </c:strCache>
            </c:strRef>
          </c:cat>
          <c:val>
            <c:numRef>
              <c:f>Sheet1!$D$53:$E$53</c:f>
              <c:numCache>
                <c:formatCode>0.0%</c:formatCode>
                <c:ptCount val="2"/>
                <c:pt idx="0">
                  <c:v>0.637</c:v>
                </c:pt>
                <c:pt idx="1">
                  <c:v>0.833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83579736"/>
        <c:axId val="2117257368"/>
        <c:axId val="0"/>
      </c:bar3DChart>
      <c:catAx>
        <c:axId val="2083579736"/>
        <c:scaling>
          <c:orientation val="minMax"/>
        </c:scaling>
        <c:delete val="0"/>
        <c:axPos val="b"/>
        <c:majorTickMark val="none"/>
        <c:minorTickMark val="none"/>
        <c:tickLblPos val="nextTo"/>
        <c:crossAx val="2117257368"/>
        <c:crosses val="autoZero"/>
        <c:auto val="1"/>
        <c:lblAlgn val="ctr"/>
        <c:lblOffset val="100"/>
        <c:noMultiLvlLbl val="0"/>
      </c:catAx>
      <c:valAx>
        <c:axId val="2117257368"/>
        <c:scaling>
          <c:orientation val="minMax"/>
          <c:max val="1.0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crossAx val="2083579736"/>
        <c:crosses val="autoZero"/>
        <c:crossBetween val="between"/>
        <c:majorUnit val="0.2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C9D20-61F1-4EDE-A6EC-3E6A821ED329}" type="datetimeFigureOut">
              <a:rPr lang="en-US" smtClean="0"/>
              <a:t>5/6/13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791AA-E4F4-4D32-898B-DDC9D69D5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7839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8E7195-C306-4FE2-944F-609805EEA526}" type="datetimeFigureOut">
              <a:rPr lang="en-US" smtClean="0"/>
              <a:t>5/6/13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B7A43-6A0E-40D5-B20E-F8F9FA425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37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Decrease of ~ 600 from Fall 2010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B7A43-6A0E-40D5-B20E-F8F9FA4257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001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E9A91BCD-3DE9-4082-BA70-9F5E7ACC6289}" type="datetimeFigureOut">
              <a:rPr lang="en-US" smtClean="0"/>
              <a:pPr/>
              <a:t>5/6/13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E7F413F7-2B14-4AC1-BEDC-141F2CC4346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 Are Our Students?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Inge Bond</a:t>
            </a:r>
          </a:p>
          <a:p>
            <a:r>
              <a:rPr lang="en-US" dirty="0" smtClean="0"/>
              <a:t>Presentation to College Council</a:t>
            </a:r>
          </a:p>
          <a:p>
            <a:r>
              <a:rPr lang="en-US" dirty="0" smtClean="0"/>
              <a:t>November 4, 2011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Fast Facts - Fall 2011: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524001"/>
            <a:ext cx="7125112" cy="4334798"/>
          </a:xfrm>
        </p:spPr>
        <p:txBody>
          <a:bodyPr>
            <a:normAutofit lnSpcReduction="10000"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11,013 students enrolled</a:t>
            </a:r>
          </a:p>
          <a:p>
            <a:endParaRPr lang="en-US" sz="2400" dirty="0" smtClean="0"/>
          </a:p>
          <a:p>
            <a:r>
              <a:rPr lang="en-US" sz="2400" dirty="0" smtClean="0"/>
              <a:t>Average number of units of enrollment: 8.2</a:t>
            </a:r>
          </a:p>
          <a:p>
            <a:endParaRPr lang="en-US" sz="2400" dirty="0" smtClean="0"/>
          </a:p>
          <a:p>
            <a:r>
              <a:rPr lang="en-US" sz="2400" dirty="0" smtClean="0"/>
              <a:t>32% attend WVC full time</a:t>
            </a:r>
          </a:p>
          <a:p>
            <a:endParaRPr lang="en-US" sz="2400" dirty="0"/>
          </a:p>
          <a:p>
            <a:r>
              <a:rPr lang="en-US" sz="2400" dirty="0" smtClean="0"/>
              <a:t>22% of enrollments are in distance courses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Student Age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4598825"/>
              </p:ext>
            </p:extLst>
          </p:nvPr>
        </p:nvGraphicFramePr>
        <p:xfrm>
          <a:off x="1009650" y="1447800"/>
          <a:ext cx="71247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675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Student Ethnicity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0414735"/>
              </p:ext>
            </p:extLst>
          </p:nvPr>
        </p:nvGraphicFramePr>
        <p:xfrm>
          <a:off x="1009650" y="1371600"/>
          <a:ext cx="7124700" cy="5105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Student Gender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3976920"/>
              </p:ext>
            </p:extLst>
          </p:nvPr>
        </p:nvGraphicFramePr>
        <p:xfrm>
          <a:off x="1009650" y="1447800"/>
          <a:ext cx="71247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Do They Need?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Financial Aid:</a:t>
            </a:r>
          </a:p>
          <a:p>
            <a:pPr marL="0" indent="0">
              <a:buNone/>
            </a:pPr>
            <a:endParaRPr lang="en-US" sz="2400" dirty="0" smtClean="0"/>
          </a:p>
          <a:p>
            <a:pPr lvl="1"/>
            <a:r>
              <a:rPr lang="en-US" sz="2200" dirty="0" smtClean="0"/>
              <a:t> ~4,000 students receive BOG waivers (2010-2011)</a:t>
            </a:r>
          </a:p>
          <a:p>
            <a:pPr marL="457200" lvl="1" indent="0">
              <a:buNone/>
            </a:pPr>
            <a:endParaRPr lang="en-US" sz="2200" dirty="0" smtClean="0"/>
          </a:p>
          <a:p>
            <a:pPr lvl="1"/>
            <a:r>
              <a:rPr lang="en-US" sz="2200" dirty="0"/>
              <a:t> </a:t>
            </a:r>
            <a:r>
              <a:rPr lang="en-US" sz="2400" dirty="0" smtClean="0"/>
              <a:t>Annual financial aid awarded: $8,816,000</a:t>
            </a:r>
          </a:p>
          <a:p>
            <a:pPr marL="0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555594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Do They Need? (cont’d):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Developmental Education:  6% of enrollments are in Basic Skills courses</a:t>
            </a:r>
          </a:p>
          <a:p>
            <a:endParaRPr lang="en-US" sz="2400" dirty="0"/>
          </a:p>
          <a:p>
            <a:r>
              <a:rPr lang="en-US" sz="2400" dirty="0" smtClean="0"/>
              <a:t>1,400+ students receive tutoring annually</a:t>
            </a:r>
          </a:p>
          <a:p>
            <a:endParaRPr lang="en-US" sz="2400" dirty="0" smtClean="0"/>
          </a:p>
          <a:p>
            <a:r>
              <a:rPr lang="en-US" sz="2400" dirty="0" smtClean="0"/>
              <a:t>Support services:</a:t>
            </a:r>
          </a:p>
          <a:p>
            <a:pPr lvl="1"/>
            <a:r>
              <a:rPr lang="en-US" sz="2200" dirty="0" smtClean="0"/>
              <a:t>  4% of students have a disability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097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What Are They Studying?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Most popular degrees, 2010-2011:</a:t>
            </a:r>
          </a:p>
          <a:p>
            <a:pPr lvl="1"/>
            <a:r>
              <a:rPr lang="en-US" sz="2000" dirty="0" smtClean="0"/>
              <a:t>Interdisciplinary Studies (Liberal Arts)</a:t>
            </a:r>
          </a:p>
          <a:p>
            <a:pPr lvl="1"/>
            <a:r>
              <a:rPr lang="en-US" sz="2000" dirty="0" smtClean="0"/>
              <a:t>Humanities (English, Communication)</a:t>
            </a:r>
          </a:p>
          <a:p>
            <a:pPr lvl="1"/>
            <a:r>
              <a:rPr lang="en-US" sz="2000" dirty="0" smtClean="0"/>
              <a:t>Public &amp; Protective Services (Administration of Justice)</a:t>
            </a:r>
          </a:p>
          <a:p>
            <a:pPr lvl="1">
              <a:buNone/>
            </a:pPr>
            <a:endParaRPr lang="en-US" sz="2000" dirty="0" smtClean="0"/>
          </a:p>
          <a:p>
            <a:r>
              <a:rPr lang="en-US" sz="2000" dirty="0" smtClean="0"/>
              <a:t>Most popular certificates, 2010-2011:</a:t>
            </a:r>
          </a:p>
          <a:p>
            <a:pPr lvl="1"/>
            <a:r>
              <a:rPr lang="en-US" sz="2000" dirty="0" smtClean="0"/>
              <a:t>Business &amp; Management</a:t>
            </a:r>
          </a:p>
          <a:p>
            <a:pPr lvl="1"/>
            <a:r>
              <a:rPr lang="en-US" sz="2000" dirty="0" smtClean="0"/>
              <a:t>Health Care Technologies</a:t>
            </a:r>
            <a:endParaRPr lang="en-US" sz="2000" dirty="0"/>
          </a:p>
          <a:p>
            <a:pPr lvl="1"/>
            <a:r>
              <a:rPr lang="en-US" sz="2000" dirty="0" smtClean="0"/>
              <a:t>Court Reporting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533401"/>
            <a:ext cx="7125113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How Are They Doing?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0684306"/>
              </p:ext>
            </p:extLst>
          </p:nvPr>
        </p:nvGraphicFramePr>
        <p:xfrm>
          <a:off x="990600" y="1371600"/>
          <a:ext cx="7124700" cy="4052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28800" y="5486400"/>
            <a:ext cx="5486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Success: % of students completing the course with a grade of A, B, C, or CR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Retention: % of students completing the course with a grade </a:t>
            </a:r>
            <a:r>
              <a:rPr lang="en-US" sz="1600" smtClean="0"/>
              <a:t>other than </a:t>
            </a:r>
            <a:r>
              <a:rPr lang="en-US" sz="1600" dirty="0" smtClean="0"/>
              <a:t>W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74705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Equity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2782442"/>
              </p:ext>
            </p:extLst>
          </p:nvPr>
        </p:nvGraphicFramePr>
        <p:xfrm>
          <a:off x="2209800" y="1828804"/>
          <a:ext cx="4495800" cy="4038596"/>
        </p:xfrm>
        <a:graphic>
          <a:graphicData uri="http://schemas.openxmlformats.org/drawingml/2006/table">
            <a:tbl>
              <a:tblPr/>
              <a:tblGrid>
                <a:gridCol w="2890157"/>
                <a:gridCol w="1605643"/>
              </a:tblGrid>
              <a:tr h="2986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Retention by Ethnicity: Descending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86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2010/2011 Academic Year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86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Ethnicity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Retention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Asian          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85.0%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Unknown        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84.9%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Filipino       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84.5%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White Non-Hispanic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83.7%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American Indian/Alaskan Native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83.6%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Hispanic       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81.8%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African-American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80.1%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Multi-Ethnicity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78.0%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Pacific Islander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76.5%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College Average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83.3%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Equity, cont’d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6429760"/>
              </p:ext>
            </p:extLst>
          </p:nvPr>
        </p:nvGraphicFramePr>
        <p:xfrm>
          <a:off x="2286000" y="1752606"/>
          <a:ext cx="4343400" cy="4253249"/>
        </p:xfrm>
        <a:graphic>
          <a:graphicData uri="http://schemas.openxmlformats.org/drawingml/2006/table">
            <a:tbl>
              <a:tblPr/>
              <a:tblGrid>
                <a:gridCol w="2792185"/>
                <a:gridCol w="1551215"/>
              </a:tblGrid>
              <a:tr h="30201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Success by Ethnicity: Descending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201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2010/2011 Academic Year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20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Ethnicity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Success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Asian          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69.5%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Unknown        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66.8%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White Non-Hispanic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65.3%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Filipino       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64.3%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Hispanic       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58.6%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1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American Indian/Alaskan Native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58.2%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Multi-Ethnicity 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56.0%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Pacific Islander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54.5%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African-American                  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50.3%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College Average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63.7%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5527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Moving On – Life After WVC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125112" cy="457199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 2010-2011:</a:t>
            </a:r>
          </a:p>
          <a:p>
            <a:pPr lvl="1"/>
            <a:r>
              <a:rPr lang="en-US" sz="2000" dirty="0" smtClean="0"/>
              <a:t>540 earned Associate degrees</a:t>
            </a:r>
          </a:p>
          <a:p>
            <a:pPr lvl="1"/>
            <a:r>
              <a:rPr lang="en-US" sz="2000" dirty="0" smtClean="0"/>
              <a:t>184 earned Certificates</a:t>
            </a:r>
          </a:p>
          <a:p>
            <a:pPr lvl="1">
              <a:buNone/>
            </a:pPr>
            <a:endParaRPr lang="en-US" sz="2000" dirty="0" smtClean="0"/>
          </a:p>
          <a:p>
            <a:r>
              <a:rPr lang="en-US" sz="2000" dirty="0" smtClean="0"/>
              <a:t>In 2009-2010:</a:t>
            </a:r>
          </a:p>
          <a:p>
            <a:pPr lvl="2"/>
            <a:r>
              <a:rPr lang="en-US" sz="2000" dirty="0" smtClean="0"/>
              <a:t>124 transferred to a UC</a:t>
            </a:r>
          </a:p>
          <a:p>
            <a:pPr lvl="2"/>
            <a:r>
              <a:rPr lang="en-US" sz="2000" dirty="0" smtClean="0"/>
              <a:t>328 transferred to a CSU</a:t>
            </a:r>
          </a:p>
          <a:p>
            <a:pPr marL="914400" lvl="2" indent="0">
              <a:buNone/>
            </a:pPr>
            <a:endParaRPr lang="en-US" sz="2000" dirty="0" smtClean="0"/>
          </a:p>
          <a:p>
            <a:r>
              <a:rPr lang="en-US" sz="2000" dirty="0" smtClean="0"/>
              <a:t>46% of those with behavioral intent to transfer (a.k.a. transfer velocity) did so within 6 years</a:t>
            </a:r>
          </a:p>
          <a:p>
            <a:pPr lvl="2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05864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 or Comments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7854696" cy="1828800"/>
          </a:xfrm>
        </p:spPr>
        <p:txBody>
          <a:bodyPr>
            <a:norm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utumn">
  <a:themeElements>
    <a:clrScheme name="Autumn">
      <a:dk1>
        <a:sysClr val="windowText" lastClr="000000"/>
      </a:dk1>
      <a:lt1>
        <a:sysClr val="window" lastClr="FFFFFF"/>
      </a:lt1>
      <a:dk2>
        <a:srgbClr val="B01F0F"/>
      </a:dk2>
      <a:lt2>
        <a:srgbClr val="FF9000"/>
      </a:lt2>
      <a:accent1>
        <a:srgbClr val="ED4600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TC102455610[[fn=Autumn]]</Template>
  <TotalTime>1236</TotalTime>
  <Words>424</Words>
  <Application>Microsoft Macintosh PowerPoint</Application>
  <PresentationFormat>On-screen Show (4:3)</PresentationFormat>
  <Paragraphs>126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Autumn</vt:lpstr>
      <vt:lpstr>Who Are Our Students?</vt:lpstr>
      <vt:lpstr>Fast Facts - Fall 2011:</vt:lpstr>
      <vt:lpstr>Student Age</vt:lpstr>
      <vt:lpstr>Student Ethnicity</vt:lpstr>
      <vt:lpstr>Student Gender</vt:lpstr>
      <vt:lpstr>What Do They Need?</vt:lpstr>
      <vt:lpstr>What Do They Need? (cont’d):</vt:lpstr>
      <vt:lpstr>What Are They Studying?</vt:lpstr>
      <vt:lpstr>How Are They Doing?</vt:lpstr>
      <vt:lpstr>Equity</vt:lpstr>
      <vt:lpstr>Equity, cont’d</vt:lpstr>
      <vt:lpstr>Moving On – Life After WVC</vt:lpstr>
      <vt:lpstr>Questions or Comments</vt:lpstr>
    </vt:vector>
  </TitlesOfParts>
  <Company>West Valley Mission 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Inge_Bond</dc:creator>
  <cp:lastModifiedBy>Dave Conde</cp:lastModifiedBy>
  <cp:revision>86</cp:revision>
  <cp:lastPrinted>2011-10-29T00:19:14Z</cp:lastPrinted>
  <dcterms:created xsi:type="dcterms:W3CDTF">2009-09-17T21:42:07Z</dcterms:created>
  <dcterms:modified xsi:type="dcterms:W3CDTF">2013-05-07T03:06:03Z</dcterms:modified>
</cp:coreProperties>
</file>