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embeddings/oleObject1.bin" ContentType="application/vnd.openxmlformats-officedocument.oleObject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0" r:id="rId3"/>
    <p:sldId id="282" r:id="rId4"/>
    <p:sldId id="272" r:id="rId5"/>
    <p:sldId id="259" r:id="rId6"/>
    <p:sldId id="271" r:id="rId7"/>
    <p:sldId id="281" r:id="rId8"/>
    <p:sldId id="283" r:id="rId9"/>
    <p:sldId id="276" r:id="rId10"/>
    <p:sldId id="274" r:id="rId11"/>
    <p:sldId id="263" r:id="rId12"/>
    <p:sldId id="278" r:id="rId13"/>
    <p:sldId id="273" r:id="rId14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5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[EnrollStatus.xls]Sheet!$A$5</c:f>
              <c:strCache>
                <c:ptCount val="1"/>
                <c:pt idx="0">
                  <c:v>West Valley</c:v>
                </c:pt>
              </c:strCache>
            </c:strRef>
          </c:tx>
          <c:cat>
            <c:strRef>
              <c:f>[EnrollStatus.xls]Sheet!$B$4:$K$4</c:f>
              <c:strCache>
                <c:ptCount val="10"/>
                <c:pt idx="0">
                  <c:v>Annual 2002-2003</c:v>
                </c:pt>
                <c:pt idx="1">
                  <c:v>Annual 2003-2004</c:v>
                </c:pt>
                <c:pt idx="2">
                  <c:v>Annual 2004-2005</c:v>
                </c:pt>
                <c:pt idx="3">
                  <c:v>Annual 2005-2006</c:v>
                </c:pt>
                <c:pt idx="4">
                  <c:v>Annual 2006-2007</c:v>
                </c:pt>
                <c:pt idx="5">
                  <c:v>Annual 2007-2008</c:v>
                </c:pt>
                <c:pt idx="6">
                  <c:v>Annual 2008-2009</c:v>
                </c:pt>
                <c:pt idx="7">
                  <c:v>Annual 2009-2010</c:v>
                </c:pt>
                <c:pt idx="8">
                  <c:v>Annual 2010-2011</c:v>
                </c:pt>
                <c:pt idx="9">
                  <c:v>Annual 2011-2012</c:v>
                </c:pt>
              </c:strCache>
            </c:strRef>
          </c:cat>
          <c:val>
            <c:numRef>
              <c:f>[EnrollStatus.xls]Sheet!$B$5:$K$5</c:f>
              <c:numCache>
                <c:formatCode>#,##0</c:formatCode>
                <c:ptCount val="10"/>
                <c:pt idx="0">
                  <c:v>22157.0</c:v>
                </c:pt>
                <c:pt idx="1">
                  <c:v>18656.0</c:v>
                </c:pt>
                <c:pt idx="2">
                  <c:v>18284.0</c:v>
                </c:pt>
                <c:pt idx="3">
                  <c:v>17464.0</c:v>
                </c:pt>
                <c:pt idx="4">
                  <c:v>19484.0</c:v>
                </c:pt>
                <c:pt idx="5">
                  <c:v>20894.0</c:v>
                </c:pt>
                <c:pt idx="6">
                  <c:v>22839.0</c:v>
                </c:pt>
                <c:pt idx="7">
                  <c:v>22205.0</c:v>
                </c:pt>
                <c:pt idx="8">
                  <c:v>20391.0</c:v>
                </c:pt>
                <c:pt idx="9">
                  <c:v>19902.0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286520"/>
        <c:axId val="2118289496"/>
      </c:lineChart>
      <c:catAx>
        <c:axId val="2118286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2118289496"/>
        <c:crosses val="autoZero"/>
        <c:auto val="1"/>
        <c:lblAlgn val="ctr"/>
        <c:lblOffset val="100"/>
        <c:noMultiLvlLbl val="0"/>
      </c:catAx>
      <c:valAx>
        <c:axId val="21182894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8286520"/>
        <c:crosses val="autoZero"/>
        <c:crossBetween val="between"/>
      </c:valAx>
      <c:spPr>
        <a:ln w="28575">
          <a:solidFill>
            <a:schemeClr val="accent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241820987654321"/>
                  <c:y val="-0.071123667729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308641975308639"/>
                  <c:y val="-0.07544796486540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54320987654321"/>
                  <c:y val="-0.06270716011087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0766051812967823"/>
                  <c:y val="-0.0625911167843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185185185185185"/>
                  <c:y val="-0.06541338553830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185185185185185"/>
                  <c:y val="-0.06572052410394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76682949353553"/>
                  <c:y val="-0.0721615228052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214540196364343"/>
                  <c:y val="-0.07377979253987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AGE!$A$3:$A$10</c:f>
              <c:strCache>
                <c:ptCount val="8"/>
                <c:pt idx="0">
                  <c:v>Under 18</c:v>
                </c:pt>
                <c:pt idx="1">
                  <c:v>18 &amp; 19</c:v>
                </c:pt>
                <c:pt idx="2">
                  <c:v>20 - 24</c:v>
                </c:pt>
                <c:pt idx="3">
                  <c:v>25 - 29</c:v>
                </c:pt>
                <c:pt idx="4">
                  <c:v>30 - 34</c:v>
                </c:pt>
                <c:pt idx="5">
                  <c:v>35 - 39</c:v>
                </c:pt>
                <c:pt idx="6">
                  <c:v>40 - 49</c:v>
                </c:pt>
                <c:pt idx="7">
                  <c:v>50+</c:v>
                </c:pt>
              </c:strCache>
            </c:strRef>
          </c:cat>
          <c:val>
            <c:numRef>
              <c:f>AGE!$B$3:$B$10</c:f>
              <c:numCache>
                <c:formatCode>0.0%</c:formatCode>
                <c:ptCount val="8"/>
                <c:pt idx="0">
                  <c:v>0.0434</c:v>
                </c:pt>
                <c:pt idx="1">
                  <c:v>0.1652</c:v>
                </c:pt>
                <c:pt idx="2">
                  <c:v>0.2627</c:v>
                </c:pt>
                <c:pt idx="3">
                  <c:v>0.1019</c:v>
                </c:pt>
                <c:pt idx="4">
                  <c:v>0.0641</c:v>
                </c:pt>
                <c:pt idx="5">
                  <c:v>0.0525</c:v>
                </c:pt>
                <c:pt idx="6">
                  <c:v>0.1049</c:v>
                </c:pt>
                <c:pt idx="7">
                  <c:v>0.2025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118194408"/>
        <c:axId val="2118191384"/>
        <c:axId val="0"/>
      </c:bar3DChart>
      <c:catAx>
        <c:axId val="21181944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8191384"/>
        <c:crosses val="autoZero"/>
        <c:auto val="1"/>
        <c:lblAlgn val="ctr"/>
        <c:lblOffset val="100"/>
        <c:noMultiLvlLbl val="0"/>
      </c:catAx>
      <c:valAx>
        <c:axId val="211819138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118194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835710363026034"/>
          <c:y val="0.0991971875075248"/>
          <c:w val="0.82349298652573"/>
          <c:h val="0.807721832936021"/>
        </c:manualLayout>
      </c:layout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139542350788392"/>
                  <c:y val="-0.0660425351242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7253432280021"/>
                  <c:y val="-0.06617647058823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706963512666782"/>
                  <c:y val="-0.06127450980392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07105528833201"/>
                  <c:y val="-0.064604948278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141378229264593"/>
                  <c:y val="-0.0677393083217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177562514501102"/>
                  <c:y val="-0.05662073490813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144114790389215"/>
                  <c:y val="-0.05100470897020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0740174097836625"/>
                  <c:y val="-0.0594852941176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00848356215200139"/>
                  <c:y val="-0.053921568627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ETHNICITY!$A$3:$A$11</c:f>
              <c:strCache>
                <c:ptCount val="9"/>
                <c:pt idx="0">
                  <c:v>African-American</c:v>
                </c:pt>
                <c:pt idx="1">
                  <c:v>American Indian/Alaskan Native</c:v>
                </c:pt>
                <c:pt idx="2">
                  <c:v>Asian</c:v>
                </c:pt>
                <c:pt idx="3">
                  <c:v>Filipino</c:v>
                </c:pt>
                <c:pt idx="4">
                  <c:v>Hispanic</c:v>
                </c:pt>
                <c:pt idx="5">
                  <c:v>Multi-Ethnicity</c:v>
                </c:pt>
                <c:pt idx="6">
                  <c:v>Pacific Islander</c:v>
                </c:pt>
                <c:pt idx="7">
                  <c:v>Unknown</c:v>
                </c:pt>
                <c:pt idx="8">
                  <c:v>White Non-Hispanic</c:v>
                </c:pt>
              </c:strCache>
            </c:strRef>
          </c:cat>
          <c:val>
            <c:numRef>
              <c:f>ETHNICITY!$B$3:$B$11</c:f>
              <c:numCache>
                <c:formatCode>0.0%</c:formatCode>
                <c:ptCount val="9"/>
                <c:pt idx="0">
                  <c:v>0.0334</c:v>
                </c:pt>
                <c:pt idx="1">
                  <c:v>0.0041</c:v>
                </c:pt>
                <c:pt idx="2">
                  <c:v>0.1381</c:v>
                </c:pt>
                <c:pt idx="3">
                  <c:v>0.0201</c:v>
                </c:pt>
                <c:pt idx="4">
                  <c:v>0.1796</c:v>
                </c:pt>
                <c:pt idx="5">
                  <c:v>0.0283</c:v>
                </c:pt>
                <c:pt idx="6">
                  <c:v>0.0039</c:v>
                </c:pt>
                <c:pt idx="7">
                  <c:v>0.1406</c:v>
                </c:pt>
                <c:pt idx="8">
                  <c:v>0.4518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118130024"/>
        <c:axId val="2118127128"/>
        <c:axId val="0"/>
      </c:bar3DChart>
      <c:catAx>
        <c:axId val="2118130024"/>
        <c:scaling>
          <c:orientation val="minMax"/>
        </c:scaling>
        <c:delete val="0"/>
        <c:axPos val="b"/>
        <c:majorTickMark val="out"/>
        <c:minorTickMark val="none"/>
        <c:tickLblPos val="nextTo"/>
        <c:crossAx val="2118127128"/>
        <c:crosses val="autoZero"/>
        <c:auto val="1"/>
        <c:lblAlgn val="ctr"/>
        <c:lblOffset val="100"/>
        <c:noMultiLvlLbl val="0"/>
      </c:catAx>
      <c:valAx>
        <c:axId val="211812712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118130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olidFill>
              <a:schemeClr val="accent1">
                <a:lumMod val="60000"/>
                <a:lumOff val="40000"/>
                <a:alpha val="67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dPt>
            <c:idx val="0"/>
            <c:bubble3D val="0"/>
            <c:spPr>
              <a:solidFill>
                <a:schemeClr val="accent2">
                  <a:lumMod val="40000"/>
                  <a:lumOff val="60000"/>
                  <a:alpha val="67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GENDER!$A$3:$A$4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GENDER!$B$3:$B$4</c:f>
              <c:numCache>
                <c:formatCode>0.0%</c:formatCode>
                <c:ptCount val="2"/>
                <c:pt idx="0">
                  <c:v>0.5326</c:v>
                </c:pt>
                <c:pt idx="1">
                  <c:v>0.457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5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layout>
                <c:manualLayout>
                  <c:x val="0.0294777388937494"/>
                  <c:y val="-0.09788153132840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68729950422864"/>
                  <c:y val="-0.09585163088094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216068824730242"/>
                  <c:y val="-0.0878488096476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254667298532128"/>
                  <c:y val="-0.0924178200191936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Sheet1!$A$23:$A$26</c:f>
              <c:strCache>
                <c:ptCount val="4"/>
                <c:pt idx="0">
                  <c:v>Transfer</c:v>
                </c:pt>
                <c:pt idx="1">
                  <c:v>Vocational</c:v>
                </c:pt>
                <c:pt idx="2">
                  <c:v>Other (Personal Interest, GED)</c:v>
                </c:pt>
                <c:pt idx="3">
                  <c:v>Undecided or Unreported</c:v>
                </c:pt>
              </c:strCache>
            </c:strRef>
          </c:cat>
          <c:val>
            <c:numRef>
              <c:f>Sheet1!$B$23:$B$26</c:f>
              <c:numCache>
                <c:formatCode>0.0%</c:formatCode>
                <c:ptCount val="4"/>
                <c:pt idx="0">
                  <c:v>0.542609784082612</c:v>
                </c:pt>
                <c:pt idx="1">
                  <c:v>0.178783769688119</c:v>
                </c:pt>
                <c:pt idx="2">
                  <c:v>0.11379993741525</c:v>
                </c:pt>
                <c:pt idx="3">
                  <c:v>0.164806508814019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120708504"/>
        <c:axId val="2120711512"/>
        <c:axId val="0"/>
      </c:bar3DChart>
      <c:catAx>
        <c:axId val="21207085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0711512"/>
        <c:crosses val="autoZero"/>
        <c:auto val="1"/>
        <c:lblAlgn val="ctr"/>
        <c:lblOffset val="100"/>
        <c:noMultiLvlLbl val="0"/>
      </c:catAx>
      <c:valAx>
        <c:axId val="212071151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0708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C9D20-61F1-4EDE-A6EC-3E6A821ED329}" type="datetimeFigureOut">
              <a:rPr lang="en-US" smtClean="0"/>
              <a:t>5/6/13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791AA-E4F4-4D32-898B-DDC9D69D5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83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E7195-C306-4FE2-944F-609805EEA526}" type="datetimeFigureOut">
              <a:rPr lang="en-US" smtClean="0"/>
              <a:t>5/6/13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B7A43-6A0E-40D5-B20E-F8F9FA425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37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Decrease of ~ 600 from Fall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7A43-6A0E-40D5-B20E-F8F9FA4257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0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753099" y="2705101"/>
            <a:ext cx="2895602" cy="2209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Who Are Our Students?</a:t>
            </a:r>
            <a:endParaRPr lang="en-US" sz="36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5715000" y="48768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College Council Planning Retreat</a:t>
            </a:r>
          </a:p>
          <a:p>
            <a:r>
              <a:rPr lang="en-US" sz="1400" dirty="0" smtClean="0"/>
              <a:t>November 30, 2012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Fast Facts - Fall 2012: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2285999"/>
            <a:ext cx="7125112" cy="3200401"/>
          </a:xfrm>
        </p:spPr>
        <p:txBody>
          <a:bodyPr>
            <a:normAutofit lnSpcReduction="10000"/>
          </a:bodyPr>
          <a:lstStyle/>
          <a:p>
            <a:endParaRPr lang="en-US" sz="2400" dirty="0" smtClean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10,288 students enrolled (6.6% decrease from Fall 2011)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Average number of units of enrollment: 8.3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30% attending WVC full time</a:t>
            </a: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Enrollment Trend 2002 - 2012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462978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204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Student Age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554602"/>
              </p:ext>
            </p:extLst>
          </p:nvPr>
        </p:nvGraphicFramePr>
        <p:xfrm>
          <a:off x="457200" y="1524000"/>
          <a:ext cx="8229600" cy="5049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Student Ethnicity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812815"/>
              </p:ext>
            </p:extLst>
          </p:nvPr>
        </p:nvGraphicFramePr>
        <p:xfrm>
          <a:off x="1009650" y="1371600"/>
          <a:ext cx="71247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047287"/>
              </p:ext>
            </p:extLst>
          </p:nvPr>
        </p:nvGraphicFramePr>
        <p:xfrm>
          <a:off x="85725" y="1295400"/>
          <a:ext cx="8982076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Student Gender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493826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2474976"/>
          </a:xfrm>
        </p:spPr>
        <p:txBody>
          <a:bodyPr numCol="2">
            <a:normAutofit/>
          </a:bodyPr>
          <a:lstStyle/>
          <a:p>
            <a:r>
              <a:rPr lang="en-US" dirty="0" smtClean="0">
                <a:latin typeface="+mj-lt"/>
              </a:rPr>
              <a:t>Leigh</a:t>
            </a:r>
          </a:p>
          <a:p>
            <a:r>
              <a:rPr lang="en-US" dirty="0" smtClean="0">
                <a:latin typeface="+mj-lt"/>
              </a:rPr>
              <a:t>Westmont</a:t>
            </a:r>
          </a:p>
          <a:p>
            <a:r>
              <a:rPr lang="en-US" dirty="0" smtClean="0">
                <a:latin typeface="+mj-lt"/>
              </a:rPr>
              <a:t>Los Gatos</a:t>
            </a:r>
          </a:p>
          <a:p>
            <a:r>
              <a:rPr lang="en-US" dirty="0" smtClean="0">
                <a:latin typeface="+mj-lt"/>
              </a:rPr>
              <a:t>Santa Teresa</a:t>
            </a:r>
          </a:p>
          <a:p>
            <a:r>
              <a:rPr lang="en-US" dirty="0" smtClean="0">
                <a:latin typeface="+mj-lt"/>
              </a:rPr>
              <a:t>Leland</a:t>
            </a:r>
          </a:p>
          <a:p>
            <a:r>
              <a:rPr lang="en-US" dirty="0" smtClean="0">
                <a:latin typeface="+mj-lt"/>
              </a:rPr>
              <a:t>Pioneer</a:t>
            </a:r>
          </a:p>
          <a:p>
            <a:r>
              <a:rPr lang="en-US" dirty="0" smtClean="0">
                <a:latin typeface="+mj-lt"/>
              </a:rPr>
              <a:t>Branham</a:t>
            </a:r>
          </a:p>
          <a:p>
            <a:r>
              <a:rPr lang="en-US" dirty="0" smtClean="0">
                <a:latin typeface="+mj-lt"/>
              </a:rPr>
              <a:t>Prospect</a:t>
            </a:r>
          </a:p>
          <a:p>
            <a:r>
              <a:rPr lang="en-US" dirty="0" smtClean="0">
                <a:latin typeface="+mj-lt"/>
              </a:rPr>
              <a:t>Saratoga</a:t>
            </a:r>
          </a:p>
          <a:p>
            <a:r>
              <a:rPr lang="en-US" dirty="0" smtClean="0">
                <a:latin typeface="+mj-lt"/>
              </a:rPr>
              <a:t>Oak Grove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672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Their Goals?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832996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2157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 They Need?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40936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Developmental Education:  </a:t>
            </a:r>
          </a:p>
          <a:p>
            <a:pPr lvl="1"/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6% of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all enrollments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are in Basic Skills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courses</a:t>
            </a:r>
          </a:p>
          <a:p>
            <a:pPr lvl="2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24.6%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of English enrollments</a:t>
            </a:r>
          </a:p>
          <a:p>
            <a:pPr lvl="2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47.2%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of Math enrollments</a:t>
            </a:r>
          </a:p>
          <a:p>
            <a:pPr lvl="2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51.1%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of Reading enrollments</a:t>
            </a:r>
          </a:p>
          <a:p>
            <a:pPr marL="704088" lvl="2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r>
              <a:rPr lang="en-US" sz="2400" dirty="0" smtClean="0">
                <a:latin typeface="+mj-lt"/>
              </a:rPr>
              <a:t>Support services:</a:t>
            </a:r>
          </a:p>
          <a:p>
            <a:pPr lvl="1"/>
            <a:r>
              <a:rPr lang="en-US" sz="2200" i="1" dirty="0" smtClean="0">
                <a:latin typeface="+mj-lt"/>
              </a:rPr>
              <a:t>at least</a:t>
            </a:r>
            <a:r>
              <a:rPr lang="en-US" sz="2200" dirty="0" smtClean="0">
                <a:latin typeface="+mj-lt"/>
              </a:rPr>
              <a:t> 4% of students have a disability</a:t>
            </a:r>
          </a:p>
          <a:p>
            <a:pPr lvl="1"/>
            <a:r>
              <a:rPr lang="en-US" sz="2000" dirty="0" smtClean="0">
                <a:latin typeface="+mj-lt"/>
              </a:rPr>
              <a:t>1,400</a:t>
            </a:r>
            <a:r>
              <a:rPr lang="en-US" sz="2000" dirty="0">
                <a:latin typeface="+mj-lt"/>
              </a:rPr>
              <a:t>+ students receive tutoring annually</a:t>
            </a:r>
          </a:p>
          <a:p>
            <a:pPr lvl="1"/>
            <a:endParaRPr lang="en-US" sz="2200" dirty="0" smtClean="0">
              <a:latin typeface="+mj-lt"/>
            </a:endParaRPr>
          </a:p>
          <a:p>
            <a:pPr lvl="1"/>
            <a:endParaRPr lang="en-US" sz="22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9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 They Need?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907536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+mj-lt"/>
              </a:rPr>
              <a:t>Financial Aid (estimate as of 10/16/12):</a:t>
            </a:r>
          </a:p>
          <a:p>
            <a:pPr marL="109728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lvl="1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4600 students received BOG waivers (2011-2012)</a:t>
            </a:r>
          </a:p>
          <a:p>
            <a:pPr marL="457200" lvl="1" indent="0">
              <a:buNone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lvl="1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Annual financial aid awarded: $10,913,081</a:t>
            </a: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 smtClean="0">
              <a:latin typeface="+mj-lt"/>
            </a:endParaRPr>
          </a:p>
          <a:p>
            <a:pPr lvl="1"/>
            <a:endParaRPr lang="en-US" sz="2400" dirty="0">
              <a:latin typeface="+mj-lt"/>
            </a:endParaRPr>
          </a:p>
          <a:p>
            <a:pPr lvl="1"/>
            <a:endParaRPr lang="en-US" sz="2400" dirty="0" smtClean="0">
              <a:latin typeface="+mj-lt"/>
            </a:endParaRPr>
          </a:p>
          <a:p>
            <a:pPr marL="411480" lvl="1" indent="0">
              <a:buNone/>
            </a:pPr>
            <a:r>
              <a:rPr lang="en-US" sz="1200" i="1" dirty="0" smtClean="0">
                <a:latin typeface="+mj-lt"/>
              </a:rPr>
              <a:t>Source WVC Financial Aid Office</a:t>
            </a:r>
          </a:p>
        </p:txBody>
      </p:sp>
    </p:spTree>
    <p:extLst>
      <p:ext uri="{BB962C8B-B14F-4D97-AF65-F5344CB8AC3E}">
        <p14:creationId xmlns:p14="http://schemas.microsoft.com/office/powerpoint/2010/main" val="55559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What Do They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983736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latin typeface="+mj-lt"/>
              </a:rPr>
              <a:t>Most popular degrees, 2011-2012: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Humanities (English, Communication)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Liberal Arts &amp; Sciences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Biological and Physical Sciences</a:t>
            </a:r>
          </a:p>
          <a:p>
            <a:pPr marL="411480" lvl="1" indent="0">
              <a:buNone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lvl="1">
              <a:buNone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r>
              <a:rPr lang="en-US" sz="2000" dirty="0" smtClean="0">
                <a:solidFill>
                  <a:schemeClr val="accent1"/>
                </a:solidFill>
                <a:latin typeface="+mj-lt"/>
              </a:rPr>
              <a:t>Most popular certificates, 2011-2012: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Child Development/Early Care and Education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Paralegal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Interior Design and Merchandising</a:t>
            </a:r>
          </a:p>
          <a:p>
            <a:pPr lvl="1"/>
            <a:endParaRPr lang="en-US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90600"/>
          </a:xfrm>
        </p:spPr>
        <p:txBody>
          <a:bodyPr/>
          <a:lstStyle/>
          <a:p>
            <a:pPr algn="ctr"/>
            <a:r>
              <a:rPr lang="en-US" dirty="0" smtClean="0"/>
              <a:t>Achieving Their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05000"/>
            <a:ext cx="7125112" cy="426719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+mj-lt"/>
              </a:rPr>
              <a:t>In 2011-2012:</a:t>
            </a:r>
          </a:p>
          <a:p>
            <a:pPr lvl="2"/>
            <a:r>
              <a:rPr lang="en-US" sz="1800" dirty="0" smtClean="0">
                <a:latin typeface="+mj-lt"/>
              </a:rPr>
              <a:t>552 earned Associate degrees</a:t>
            </a:r>
          </a:p>
          <a:p>
            <a:pPr lvl="2"/>
            <a:r>
              <a:rPr lang="en-US" sz="1800" dirty="0" smtClean="0">
                <a:latin typeface="+mj-lt"/>
              </a:rPr>
              <a:t>170 earned Certificates</a:t>
            </a:r>
          </a:p>
          <a:p>
            <a:pPr lvl="1">
              <a:buNone/>
            </a:pP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In 2010-2011:</a:t>
            </a:r>
          </a:p>
          <a:p>
            <a:pPr lvl="2"/>
            <a:r>
              <a:rPr lang="en-US" sz="2000" dirty="0" smtClean="0">
                <a:latin typeface="+mj-lt"/>
              </a:rPr>
              <a:t>105 transferred to a UC</a:t>
            </a:r>
          </a:p>
          <a:p>
            <a:pPr lvl="2"/>
            <a:r>
              <a:rPr lang="en-US" sz="2000" dirty="0" smtClean="0">
                <a:latin typeface="+mj-lt"/>
              </a:rPr>
              <a:t>586 transferred to a CSU</a:t>
            </a:r>
          </a:p>
          <a:p>
            <a:pPr marL="914400" lvl="2" indent="0">
              <a:buNone/>
            </a:pP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47.7% of those with behavioral intent to transfer (a.k.a. transfer velocity) did so within 6 years</a:t>
            </a:r>
          </a:p>
          <a:p>
            <a:pPr lvl="2"/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586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7854696" cy="1828800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2555</TotalTime>
  <Words>326</Words>
  <Application>Microsoft Macintosh PowerPoint</Application>
  <PresentationFormat>On-screen Show (4:3)</PresentationFormat>
  <Paragraphs>100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Urban</vt:lpstr>
      <vt:lpstr>Who Are Our Students?</vt:lpstr>
      <vt:lpstr>Fast Facts - Fall 2012:</vt:lpstr>
      <vt:lpstr>Enrollment Trend 2002 - 2012 </vt:lpstr>
      <vt:lpstr>Student Age</vt:lpstr>
      <vt:lpstr>Student Ethnicity</vt:lpstr>
      <vt:lpstr>Student Gender</vt:lpstr>
      <vt:lpstr>Where Are They From?</vt:lpstr>
      <vt:lpstr>What Are Their Goals?</vt:lpstr>
      <vt:lpstr>What Do They Need? </vt:lpstr>
      <vt:lpstr>What Do They Need? (cont’d)</vt:lpstr>
      <vt:lpstr>What Do They Study?</vt:lpstr>
      <vt:lpstr>Achieving Their Goals</vt:lpstr>
      <vt:lpstr>Questions or Comments</vt:lpstr>
    </vt:vector>
  </TitlesOfParts>
  <Company>West Valley Mission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Inge_Bond</dc:creator>
  <cp:lastModifiedBy>Dave Conde</cp:lastModifiedBy>
  <cp:revision>107</cp:revision>
  <cp:lastPrinted>2012-11-28T20:51:24Z</cp:lastPrinted>
  <dcterms:created xsi:type="dcterms:W3CDTF">2009-09-17T21:42:07Z</dcterms:created>
  <dcterms:modified xsi:type="dcterms:W3CDTF">2013-05-07T03:00:16Z</dcterms:modified>
</cp:coreProperties>
</file>