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handoutMasterIdLst>
    <p:handoutMasterId r:id="rId8"/>
  </p:handoutMasterIdLst>
  <p:sldIdLst>
    <p:sldId id="256" r:id="rId2"/>
    <p:sldId id="257" r:id="rId3"/>
    <p:sldId id="258" r:id="rId4"/>
    <p:sldId id="259" r:id="rId5"/>
    <p:sldId id="260" r:id="rId6"/>
    <p:sldId id="261" r:id="rId7"/>
  </p:sldIdLst>
  <p:sldSz cx="9144000" cy="6858000" type="screen4x3"/>
  <p:notesSz cx="9296400" cy="7010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4" d="100"/>
          <a:sy n="74" d="100"/>
        </p:scale>
        <p:origin x="-786" y="-10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4029282" cy="35076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5265014" y="0"/>
            <a:ext cx="4029282" cy="350760"/>
          </a:xfrm>
          <a:prstGeom prst="rect">
            <a:avLst/>
          </a:prstGeom>
        </p:spPr>
        <p:txBody>
          <a:bodyPr vert="horz" lIns="91440" tIns="45720" rIns="91440" bIns="45720" rtlCol="0"/>
          <a:lstStyle>
            <a:lvl1pPr algn="r">
              <a:defRPr sz="1200"/>
            </a:lvl1pPr>
          </a:lstStyle>
          <a:p>
            <a:fld id="{4864F8C3-8AC9-44F1-97D3-909840A407B1}" type="datetimeFigureOut">
              <a:rPr lang="en-US" smtClean="0"/>
              <a:t>11/28/2012</a:t>
            </a:fld>
            <a:endParaRPr lang="en-US"/>
          </a:p>
        </p:txBody>
      </p:sp>
      <p:sp>
        <p:nvSpPr>
          <p:cNvPr id="4" name="Footer Placeholder 3"/>
          <p:cNvSpPr>
            <a:spLocks noGrp="1"/>
          </p:cNvSpPr>
          <p:nvPr>
            <p:ph type="ftr" sz="quarter" idx="2"/>
          </p:nvPr>
        </p:nvSpPr>
        <p:spPr>
          <a:xfrm>
            <a:off x="1" y="6658443"/>
            <a:ext cx="4029282" cy="35076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5265014" y="6658443"/>
            <a:ext cx="4029282" cy="350760"/>
          </a:xfrm>
          <a:prstGeom prst="rect">
            <a:avLst/>
          </a:prstGeom>
        </p:spPr>
        <p:txBody>
          <a:bodyPr vert="horz" lIns="91440" tIns="45720" rIns="91440" bIns="45720" rtlCol="0" anchor="b"/>
          <a:lstStyle>
            <a:lvl1pPr algn="r">
              <a:defRPr sz="1200"/>
            </a:lvl1pPr>
          </a:lstStyle>
          <a:p>
            <a:fld id="{C60000BF-7E09-4375-B678-06E75710CEB5}" type="slidenum">
              <a:rPr lang="en-US" smtClean="0"/>
              <a:t>‹#›</a:t>
            </a:fld>
            <a:endParaRPr lang="en-US"/>
          </a:p>
        </p:txBody>
      </p:sp>
    </p:spTree>
    <p:extLst>
      <p:ext uri="{BB962C8B-B14F-4D97-AF65-F5344CB8AC3E}">
        <p14:creationId xmlns:p14="http://schemas.microsoft.com/office/powerpoint/2010/main" val="2714500779"/>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n-US" smtClean="0"/>
              <a:t>Click to edit Master title style</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0C7FF860-AFD2-4780-BAA8-E882F44E8575}" type="datetimeFigureOut">
              <a:rPr lang="en-US" smtClean="0"/>
              <a:t>11/28/2012</a:t>
            </a:fld>
            <a:endParaRPr lang="en-US"/>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en-US"/>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EF7B1DB7-7402-496E-BF2A-317DC5BE89C0}" type="slidenum">
              <a:rPr lang="en-US" smtClean="0"/>
              <a:t>‹#›</a:t>
            </a:fld>
            <a:endParaRPr lang="en-US"/>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C7FF860-AFD2-4780-BAA8-E882F44E8575}" type="datetimeFigureOut">
              <a:rPr lang="en-US" smtClean="0"/>
              <a:t>11/28/2012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7B1DB7-7402-496E-BF2A-317DC5BE89C0}"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C7FF860-AFD2-4780-BAA8-E882F44E8575}" type="datetimeFigureOut">
              <a:rPr lang="en-US" smtClean="0"/>
              <a:t>11/28/2012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7B1DB7-7402-496E-BF2A-317DC5BE89C0}"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0C7FF860-AFD2-4780-BAA8-E882F44E8575}" type="datetimeFigureOut">
              <a:rPr lang="en-US" smtClean="0"/>
              <a:t>11/28/2012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F7B1DB7-7402-496E-BF2A-317DC5BE89C0}" type="slidenum">
              <a:rPr lang="en-US" smtClean="0"/>
              <a:t>‹#›</a:t>
            </a:fld>
            <a:endParaRPr lang="en-US"/>
          </a:p>
        </p:txBody>
      </p:sp>
      <p:sp>
        <p:nvSpPr>
          <p:cNvPr id="9" name="Content Placeholder 8"/>
          <p:cNvSpPr>
            <a:spLocks noGrp="1"/>
          </p:cNvSpPr>
          <p:nvPr>
            <p:ph sz="quarter" idx="13"/>
          </p:nvPr>
        </p:nvSpPr>
        <p:spPr>
          <a:xfrm>
            <a:off x="1042416" y="2313432"/>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0C7FF860-AFD2-4780-BAA8-E882F44E8575}" type="datetimeFigureOut">
              <a:rPr lang="en-US" smtClean="0"/>
              <a:t>11/28/2012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F7B1DB7-7402-496E-BF2A-317DC5BE89C0}"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C7FF860-AFD2-4780-BAA8-E882F44E8575}" type="datetimeFigureOut">
              <a:rPr lang="en-US" smtClean="0"/>
              <a:t>11/28/2012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F7B1DB7-7402-496E-BF2A-317DC5BE89C0}"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C7FF860-AFD2-4780-BAA8-E882F44E8575}" type="datetimeFigureOut">
              <a:rPr lang="en-US" smtClean="0"/>
              <a:t>11/28/2012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F7B1DB7-7402-496E-BF2A-317DC5BE89C0}"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0C7FF860-AFD2-4780-BAA8-E882F44E8575}" type="datetimeFigureOut">
              <a:rPr lang="en-US" smtClean="0"/>
              <a:t>11/28/2012</a:t>
            </a:fld>
            <a:endParaRPr lang="en-US"/>
          </a:p>
        </p:txBody>
      </p:sp>
      <p:sp>
        <p:nvSpPr>
          <p:cNvPr id="7" name="Slide Number Placeholder 6"/>
          <p:cNvSpPr>
            <a:spLocks noGrp="1"/>
          </p:cNvSpPr>
          <p:nvPr>
            <p:ph type="sldNum" sz="quarter" idx="12"/>
          </p:nvPr>
        </p:nvSpPr>
        <p:spPr/>
        <p:txBody>
          <a:bodyPr/>
          <a:lstStyle/>
          <a:p>
            <a:fld id="{EF7B1DB7-7402-496E-BF2A-317DC5BE89C0}" type="slidenum">
              <a:rPr lang="en-US" smtClean="0"/>
              <a:t>‹#›</a:t>
            </a:fld>
            <a:endParaRPr lang="en-US"/>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en-US" smtClean="0"/>
              <a:t>Click to edit Master title style</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en-US" smtClean="0"/>
              <a:t>Click to edit Master title style</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C7FF860-AFD2-4780-BAA8-E882F44E8575}" type="datetimeFigureOut">
              <a:rPr lang="en-US" smtClean="0"/>
              <a:t>11/28/2012</a:t>
            </a:fld>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p>
        </p:txBody>
      </p:sp>
      <p:sp>
        <p:nvSpPr>
          <p:cNvPr id="7" name="Slide Number Placeholder 6"/>
          <p:cNvSpPr>
            <a:spLocks noGrp="1"/>
          </p:cNvSpPr>
          <p:nvPr>
            <p:ph type="sldNum" sz="quarter" idx="12"/>
          </p:nvPr>
        </p:nvSpPr>
        <p:spPr/>
        <p:txBody>
          <a:bodyPr/>
          <a:lstStyle/>
          <a:p>
            <a:fld id="{EF7B1DB7-7402-496E-BF2A-317DC5BE89C0}"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C7FF860-AFD2-4780-BAA8-E882F44E8575}" type="datetimeFigureOut">
              <a:rPr lang="en-US" smtClean="0"/>
              <a:t>11/28/2012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7B1DB7-7402-496E-BF2A-317DC5BE89C0}"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n-US" smtClean="0"/>
              <a:t>Click to edit Master title style</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C7FF860-AFD2-4780-BAA8-E882F44E8575}" type="datetimeFigureOut">
              <a:rPr lang="en-US" smtClean="0"/>
              <a:t>11/28/2012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7B1DB7-7402-496E-BF2A-317DC5BE89C0}"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0C7FF860-AFD2-4780-BAA8-E882F44E8575}" type="datetimeFigureOut">
              <a:rPr lang="en-US" smtClean="0"/>
              <a:t>11/28/2012</a:t>
            </a:fld>
            <a:endParaRPr lang="en-US"/>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en-US"/>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fld id="{EF7B1DB7-7402-496E-BF2A-317DC5BE89C0}"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efc.org/galleries/public/finlit_FedLoans_03032008.pdf"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Financial Literacy</a:t>
            </a:r>
            <a:endParaRPr lang="en-US" dirty="0"/>
          </a:p>
        </p:txBody>
      </p:sp>
      <p:sp>
        <p:nvSpPr>
          <p:cNvPr id="3" name="Subtitle 2"/>
          <p:cNvSpPr>
            <a:spLocks noGrp="1"/>
          </p:cNvSpPr>
          <p:nvPr>
            <p:ph type="subTitle" idx="1"/>
          </p:nvPr>
        </p:nvSpPr>
        <p:spPr/>
        <p:txBody>
          <a:bodyPr/>
          <a:lstStyle/>
          <a:p>
            <a:r>
              <a:rPr lang="en-US" dirty="0" smtClean="0"/>
              <a:t>Presentation By: </a:t>
            </a:r>
          </a:p>
          <a:p>
            <a:r>
              <a:rPr lang="en-US" dirty="0" smtClean="0"/>
              <a:t>Elizabeth Ochoa</a:t>
            </a:r>
            <a:endParaRPr lang="en-US" dirty="0"/>
          </a:p>
        </p:txBody>
      </p:sp>
    </p:spTree>
    <p:extLst>
      <p:ext uri="{BB962C8B-B14F-4D97-AF65-F5344CB8AC3E}">
        <p14:creationId xmlns:p14="http://schemas.microsoft.com/office/powerpoint/2010/main" val="26504000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Budgeting</a:t>
            </a:r>
            <a:endParaRPr lang="en-US" dirty="0"/>
          </a:p>
        </p:txBody>
      </p:sp>
      <p:sp>
        <p:nvSpPr>
          <p:cNvPr id="3" name="Content Placeholder 2"/>
          <p:cNvSpPr>
            <a:spLocks noGrp="1"/>
          </p:cNvSpPr>
          <p:nvPr>
            <p:ph idx="1"/>
          </p:nvPr>
        </p:nvSpPr>
        <p:spPr>
          <a:xfrm>
            <a:off x="1043492" y="2323652"/>
            <a:ext cx="6777317" cy="3924748"/>
          </a:xfrm>
        </p:spPr>
        <p:txBody>
          <a:bodyPr>
            <a:normAutofit fontScale="62500" lnSpcReduction="20000"/>
          </a:bodyPr>
          <a:lstStyle/>
          <a:p>
            <a:r>
              <a:rPr lang="en-US" dirty="0"/>
              <a:t>According to the National Center for Education Statistics (NCES), the research arm of the U.S. Department of Education, students who dropped out of postsecondary institutions cited financial reasons as the primary catalyst for leaving school. </a:t>
            </a:r>
            <a:r>
              <a:rPr lang="en-US" dirty="0" smtClean="0"/>
              <a:t/>
            </a:r>
            <a:br>
              <a:rPr lang="en-US" dirty="0" smtClean="0"/>
            </a:br>
            <a:r>
              <a:rPr lang="en-US" dirty="0" smtClean="0"/>
              <a:t/>
            </a:r>
            <a:br>
              <a:rPr lang="en-US" dirty="0" smtClean="0"/>
            </a:br>
            <a:r>
              <a:rPr lang="en-US" dirty="0" smtClean="0"/>
              <a:t>Learning </a:t>
            </a:r>
            <a:r>
              <a:rPr lang="en-US" dirty="0"/>
              <a:t>to develop and manage a budget is a key skill set </a:t>
            </a:r>
            <a:r>
              <a:rPr lang="en-US" dirty="0" smtClean="0"/>
              <a:t>that </a:t>
            </a:r>
            <a:r>
              <a:rPr lang="en-US" dirty="0"/>
              <a:t>will help you achieve both short- and long-term financial </a:t>
            </a:r>
            <a:r>
              <a:rPr lang="en-US" dirty="0" smtClean="0"/>
              <a:t>goals </a:t>
            </a:r>
            <a:r>
              <a:rPr lang="en-US" dirty="0"/>
              <a:t>throughout life – skills that are especially handy during </a:t>
            </a:r>
            <a:r>
              <a:rPr lang="en-US" dirty="0" smtClean="0"/>
              <a:t>college </a:t>
            </a:r>
            <a:r>
              <a:rPr lang="en-US" dirty="0"/>
              <a:t>when money is typically tight</a:t>
            </a:r>
            <a:r>
              <a:rPr lang="en-US" dirty="0" smtClean="0"/>
              <a:t>.</a:t>
            </a:r>
          </a:p>
          <a:p>
            <a:pPr marL="68580" indent="0">
              <a:buNone/>
            </a:pPr>
            <a:endParaRPr lang="en-US" dirty="0"/>
          </a:p>
          <a:p>
            <a:r>
              <a:rPr lang="en-US" dirty="0"/>
              <a:t>For pointers on developing a budget, or to get tips for keeping your budget on track, </a:t>
            </a:r>
            <a:r>
              <a:rPr lang="en-US" dirty="0" smtClean="0"/>
              <a:t>consider using the ECMC’s Budget worksheet.</a:t>
            </a:r>
          </a:p>
          <a:p>
            <a:pPr marL="68580" indent="0">
              <a:buNone/>
            </a:pPr>
            <a:endParaRPr lang="en-US" dirty="0"/>
          </a:p>
          <a:p>
            <a:r>
              <a:rPr lang="en-US" dirty="0"/>
              <a:t>And remember, keep your eyes on the prize. </a:t>
            </a:r>
            <a:br>
              <a:rPr lang="en-US" dirty="0"/>
            </a:br>
            <a:r>
              <a:rPr lang="en-US" dirty="0"/>
              <a:t/>
            </a:r>
            <a:br>
              <a:rPr lang="en-US" dirty="0"/>
            </a:br>
            <a:r>
              <a:rPr lang="en-US" dirty="0"/>
              <a:t>The time you put into your budget, and the choices you make to keep your budget on track, will pay off over the long run by providing you with greater financial independence and security. </a:t>
            </a:r>
          </a:p>
          <a:p>
            <a:endParaRPr lang="en-US" dirty="0"/>
          </a:p>
        </p:txBody>
      </p:sp>
    </p:spTree>
    <p:extLst>
      <p:ext uri="{BB962C8B-B14F-4D97-AF65-F5344CB8AC3E}">
        <p14:creationId xmlns:p14="http://schemas.microsoft.com/office/powerpoint/2010/main" val="42664101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Education Pays</a:t>
            </a:r>
            <a:endParaRPr lang="en-US" dirty="0"/>
          </a:p>
        </p:txBody>
      </p:sp>
      <p:sp>
        <p:nvSpPr>
          <p:cNvPr id="3" name="Content Placeholder 2"/>
          <p:cNvSpPr>
            <a:spLocks noGrp="1"/>
          </p:cNvSpPr>
          <p:nvPr>
            <p:ph idx="1"/>
          </p:nvPr>
        </p:nvSpPr>
        <p:spPr/>
        <p:txBody>
          <a:bodyPr>
            <a:normAutofit fontScale="62500" lnSpcReduction="20000"/>
          </a:bodyPr>
          <a:lstStyle/>
          <a:p>
            <a:r>
              <a:rPr lang="en-US" dirty="0"/>
              <a:t>While the cost of college may seem intimidating, keep in mind that people are </a:t>
            </a:r>
            <a:r>
              <a:rPr lang="en-US" b="1" dirty="0"/>
              <a:t>willing to help</a:t>
            </a:r>
            <a:r>
              <a:rPr lang="en-US" dirty="0"/>
              <a:t> </a:t>
            </a:r>
            <a:r>
              <a:rPr lang="en-US" b="1" dirty="0"/>
              <a:t>you</a:t>
            </a:r>
            <a:r>
              <a:rPr lang="en-US" dirty="0"/>
              <a:t> find the resources – scholarships, grants, and loans – you need to attend college. What's more, people are willing to help you </a:t>
            </a:r>
            <a:r>
              <a:rPr lang="en-US" b="1" dirty="0"/>
              <a:t>for free</a:t>
            </a:r>
            <a:r>
              <a:rPr lang="en-US" dirty="0"/>
              <a:t>. Talk to the financial aid office for tips on how to start your search. </a:t>
            </a:r>
          </a:p>
          <a:p>
            <a:r>
              <a:rPr lang="en-US" dirty="0"/>
              <a:t>Adults with advanced degrees earn </a:t>
            </a:r>
            <a:r>
              <a:rPr lang="en-US" b="1" dirty="0"/>
              <a:t>four times more</a:t>
            </a:r>
            <a:r>
              <a:rPr lang="en-US" dirty="0"/>
              <a:t> than those with just a high school diploma. (</a:t>
            </a:r>
            <a:r>
              <a:rPr lang="en-US" i="1" dirty="0"/>
              <a:t>U.S. Census Bureau</a:t>
            </a:r>
            <a:r>
              <a:rPr lang="en-US" dirty="0"/>
              <a:t>) </a:t>
            </a:r>
          </a:p>
          <a:p>
            <a:r>
              <a:rPr lang="en-US" dirty="0"/>
              <a:t>Not only do college graduates earn more, but your future employers </a:t>
            </a:r>
            <a:r>
              <a:rPr lang="en-US" b="1" dirty="0"/>
              <a:t>expect</a:t>
            </a:r>
            <a:r>
              <a:rPr lang="en-US" dirty="0"/>
              <a:t> some college education. Ninety percent of the fastest growing jobs in the new information and service economy will </a:t>
            </a:r>
            <a:r>
              <a:rPr lang="en-US" b="1" dirty="0"/>
              <a:t>require</a:t>
            </a:r>
            <a:r>
              <a:rPr lang="en-US" dirty="0"/>
              <a:t> some postsecondary education. (</a:t>
            </a:r>
            <a:r>
              <a:rPr lang="en-US" i="1" dirty="0"/>
              <a:t>U.S. Department of Education</a:t>
            </a:r>
            <a:r>
              <a:rPr lang="en-US" dirty="0"/>
              <a:t>) </a:t>
            </a:r>
          </a:p>
          <a:p>
            <a:r>
              <a:rPr lang="en-US" dirty="0"/>
              <a:t>There are more benefits! College graduates are less likely to be unemployed and are more likely to be in better health and active in their communities than those with only a high school diploma. (</a:t>
            </a:r>
            <a:r>
              <a:rPr lang="en-US" i="1" dirty="0"/>
              <a:t>College Board</a:t>
            </a:r>
            <a:r>
              <a:rPr lang="en-US" dirty="0"/>
              <a:t>) </a:t>
            </a:r>
          </a:p>
        </p:txBody>
      </p:sp>
    </p:spTree>
    <p:extLst>
      <p:ext uri="{BB962C8B-B14F-4D97-AF65-F5344CB8AC3E}">
        <p14:creationId xmlns:p14="http://schemas.microsoft.com/office/powerpoint/2010/main" val="4421828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Don’t Let College Costs Keep You From Earning a Degree</a:t>
            </a:r>
            <a:r>
              <a:rPr lang="en-US" b="1" dirty="0" smtClean="0"/>
              <a:t>!</a:t>
            </a:r>
            <a:endParaRPr lang="en-US" dirty="0"/>
          </a:p>
        </p:txBody>
      </p:sp>
      <p:sp>
        <p:nvSpPr>
          <p:cNvPr id="3" name="Content Placeholder 2"/>
          <p:cNvSpPr>
            <a:spLocks noGrp="1"/>
          </p:cNvSpPr>
          <p:nvPr>
            <p:ph idx="1"/>
          </p:nvPr>
        </p:nvSpPr>
        <p:spPr>
          <a:xfrm>
            <a:off x="1043492" y="2323652"/>
            <a:ext cx="6777317" cy="4077148"/>
          </a:xfrm>
        </p:spPr>
        <p:txBody>
          <a:bodyPr>
            <a:normAutofit fontScale="70000" lnSpcReduction="20000"/>
          </a:bodyPr>
          <a:lstStyle/>
          <a:p>
            <a:r>
              <a:rPr lang="en-US" dirty="0" smtClean="0"/>
              <a:t>If applied for Financial Aid, talk to the Financial Aid Office</a:t>
            </a:r>
            <a:r>
              <a:rPr lang="en-US" sz="2600" dirty="0" smtClean="0"/>
              <a:t> if </a:t>
            </a:r>
            <a:r>
              <a:rPr lang="en-US" sz="2600" dirty="0"/>
              <a:t>you have a change in:</a:t>
            </a:r>
          </a:p>
          <a:p>
            <a:pPr lvl="1"/>
            <a:r>
              <a:rPr lang="en-US" dirty="0"/>
              <a:t>Dependency Status</a:t>
            </a:r>
          </a:p>
          <a:p>
            <a:pPr lvl="1"/>
            <a:r>
              <a:rPr lang="en-US" dirty="0"/>
              <a:t>Marital Status</a:t>
            </a:r>
          </a:p>
          <a:p>
            <a:pPr lvl="1"/>
            <a:r>
              <a:rPr lang="en-US" dirty="0"/>
              <a:t>Income and Assets</a:t>
            </a:r>
          </a:p>
          <a:p>
            <a:pPr lvl="1"/>
            <a:r>
              <a:rPr lang="en-US" dirty="0"/>
              <a:t>Child Support</a:t>
            </a:r>
          </a:p>
          <a:p>
            <a:pPr lvl="1"/>
            <a:r>
              <a:rPr lang="en-US" dirty="0"/>
              <a:t>Number in Household or College</a:t>
            </a:r>
          </a:p>
          <a:p>
            <a:pPr lvl="1"/>
            <a:r>
              <a:rPr lang="en-US" dirty="0"/>
              <a:t>Private elementary/secondary school tuition</a:t>
            </a:r>
          </a:p>
          <a:p>
            <a:pPr lvl="1"/>
            <a:r>
              <a:rPr lang="en-US" dirty="0"/>
              <a:t>Medical or dental expenses </a:t>
            </a:r>
            <a:r>
              <a:rPr lang="en-US" dirty="0" smtClean="0"/>
              <a:t>(</a:t>
            </a:r>
            <a:r>
              <a:rPr lang="en-US" dirty="0"/>
              <a:t>not covered by insurance</a:t>
            </a:r>
            <a:r>
              <a:rPr lang="en-US" dirty="0" smtClean="0"/>
              <a:t>)</a:t>
            </a:r>
          </a:p>
          <a:p>
            <a:pPr marL="365760" lvl="1" indent="0">
              <a:buNone/>
            </a:pPr>
            <a:endParaRPr lang="en-US" dirty="0" smtClean="0"/>
          </a:p>
          <a:p>
            <a:r>
              <a:rPr lang="en-US" dirty="0" smtClean="0"/>
              <a:t>If </a:t>
            </a:r>
            <a:r>
              <a:rPr lang="en-US" dirty="0"/>
              <a:t>you have exhausted scholarships and grants and still need additional money to pay your college costs, </a:t>
            </a:r>
            <a:r>
              <a:rPr lang="en-US" u="sng" dirty="0">
                <a:hlinkClick r:id="rId2"/>
              </a:rPr>
              <a:t>Federal education loans</a:t>
            </a:r>
            <a:r>
              <a:rPr lang="en-US" dirty="0"/>
              <a:t> may be a good option for you. Unlike grants and scholarships, loans must be paid back </a:t>
            </a:r>
            <a:r>
              <a:rPr lang="en-US" dirty="0" smtClean="0"/>
              <a:t>with interest. </a:t>
            </a:r>
          </a:p>
          <a:p>
            <a:pPr marL="68580" indent="0">
              <a:buNone/>
            </a:pPr>
            <a:endParaRPr lang="en-US" dirty="0"/>
          </a:p>
          <a:p>
            <a:r>
              <a:rPr lang="en-US" dirty="0"/>
              <a:t>Before accepting a loan, however, consider the following</a:t>
            </a:r>
            <a:r>
              <a:rPr lang="en-US" dirty="0" smtClean="0"/>
              <a:t>:</a:t>
            </a:r>
            <a:endParaRPr lang="en-US" dirty="0"/>
          </a:p>
        </p:txBody>
      </p:sp>
    </p:spTree>
    <p:extLst>
      <p:ext uri="{BB962C8B-B14F-4D97-AF65-F5344CB8AC3E}">
        <p14:creationId xmlns:p14="http://schemas.microsoft.com/office/powerpoint/2010/main" val="15821967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Only Borrow What You </a:t>
            </a:r>
            <a:r>
              <a:rPr lang="en-US" b="1" dirty="0" smtClean="0"/>
              <a:t>Need</a:t>
            </a:r>
            <a:endParaRPr lang="en-US" dirty="0"/>
          </a:p>
        </p:txBody>
      </p:sp>
      <p:sp>
        <p:nvSpPr>
          <p:cNvPr id="3" name="Content Placeholder 2"/>
          <p:cNvSpPr>
            <a:spLocks noGrp="1"/>
          </p:cNvSpPr>
          <p:nvPr>
            <p:ph idx="1"/>
          </p:nvPr>
        </p:nvSpPr>
        <p:spPr/>
        <p:txBody>
          <a:bodyPr/>
          <a:lstStyle/>
          <a:p>
            <a:r>
              <a:rPr lang="en-US" dirty="0" smtClean="0"/>
              <a:t>While </a:t>
            </a:r>
            <a:r>
              <a:rPr lang="en-US" dirty="0"/>
              <a:t>loans are a critical way to help finance a postsecondary education, </a:t>
            </a:r>
            <a:r>
              <a:rPr lang="en-US" u="sng" dirty="0"/>
              <a:t>only </a:t>
            </a:r>
            <a:r>
              <a:rPr lang="en-US" dirty="0"/>
              <a:t>borrow what you need and amounts you can pay back once your education is complete. </a:t>
            </a:r>
            <a:r>
              <a:rPr lang="en-US" dirty="0" smtClean="0"/>
              <a:t>Borrow wisely.</a:t>
            </a:r>
          </a:p>
          <a:p>
            <a:r>
              <a:rPr lang="en-US" dirty="0"/>
              <a:t>Learn </a:t>
            </a:r>
            <a:r>
              <a:rPr lang="en-US" dirty="0" smtClean="0"/>
              <a:t>more </a:t>
            </a:r>
            <a:r>
              <a:rPr lang="en-US" dirty="0"/>
              <a:t>a</a:t>
            </a:r>
            <a:r>
              <a:rPr lang="en-US" dirty="0" smtClean="0"/>
              <a:t>bout </a:t>
            </a:r>
            <a:r>
              <a:rPr lang="en-US" dirty="0"/>
              <a:t>y</a:t>
            </a:r>
            <a:r>
              <a:rPr lang="en-US" dirty="0" smtClean="0"/>
              <a:t>our </a:t>
            </a:r>
            <a:r>
              <a:rPr lang="en-US" dirty="0"/>
              <a:t>r</a:t>
            </a:r>
            <a:r>
              <a:rPr lang="en-US" dirty="0" smtClean="0"/>
              <a:t>esponsibilities </a:t>
            </a:r>
            <a:r>
              <a:rPr lang="en-US" dirty="0"/>
              <a:t>f</a:t>
            </a:r>
            <a:r>
              <a:rPr lang="en-US" dirty="0" smtClean="0"/>
              <a:t>irst.</a:t>
            </a:r>
            <a:r>
              <a:rPr lang="en-US" b="1" dirty="0"/>
              <a:t> </a:t>
            </a:r>
            <a:r>
              <a:rPr lang="en-US" b="1" dirty="0" smtClean="0"/>
              <a:t> </a:t>
            </a:r>
            <a:r>
              <a:rPr lang="en-US" dirty="0" smtClean="0"/>
              <a:t>Learn more about the repayment process so that you know what your obligations are.</a:t>
            </a:r>
            <a:endParaRPr lang="en-US" dirty="0"/>
          </a:p>
        </p:txBody>
      </p:sp>
    </p:spTree>
    <p:extLst>
      <p:ext uri="{BB962C8B-B14F-4D97-AF65-F5344CB8AC3E}">
        <p14:creationId xmlns:p14="http://schemas.microsoft.com/office/powerpoint/2010/main" val="3228997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t>
            </a:r>
            <a:endParaRPr lang="en-US" dirty="0"/>
          </a:p>
        </p:txBody>
      </p:sp>
      <p:sp>
        <p:nvSpPr>
          <p:cNvPr id="3" name="Content Placeholder 2"/>
          <p:cNvSpPr>
            <a:spLocks noGrp="1"/>
          </p:cNvSpPr>
          <p:nvPr>
            <p:ph idx="1"/>
          </p:nvPr>
        </p:nvSpPr>
        <p:spPr/>
        <p:txBody>
          <a:bodyPr/>
          <a:lstStyle/>
          <a:p>
            <a:pPr marL="68580" indent="0">
              <a:buNone/>
            </a:pPr>
            <a:r>
              <a:rPr lang="en-US" dirty="0" smtClean="0"/>
              <a:t> Additional Contacts:</a:t>
            </a:r>
          </a:p>
          <a:p>
            <a:pPr marL="173038" indent="-163513">
              <a:buClr>
                <a:schemeClr val="tx1"/>
              </a:buClr>
              <a:buSzPct val="75000"/>
              <a:buNone/>
              <a:defRPr/>
            </a:pPr>
            <a:r>
              <a:rPr lang="en-US" b="1" dirty="0" smtClean="0"/>
              <a:t>	</a:t>
            </a:r>
            <a:r>
              <a:rPr lang="en-US" sz="2000" dirty="0" smtClean="0"/>
              <a:t>Elizabeth Ochoa</a:t>
            </a:r>
          </a:p>
          <a:p>
            <a:pPr marL="173038" indent="-163513">
              <a:buClr>
                <a:schemeClr val="tx1"/>
              </a:buClr>
              <a:buSzPct val="75000"/>
              <a:buNone/>
              <a:defRPr/>
            </a:pPr>
            <a:r>
              <a:rPr lang="en-US" sz="2000" dirty="0"/>
              <a:t> </a:t>
            </a:r>
            <a:r>
              <a:rPr lang="en-US" sz="2000" dirty="0" smtClean="0"/>
              <a:t> Financial </a:t>
            </a:r>
            <a:r>
              <a:rPr lang="en-US" sz="2000" dirty="0"/>
              <a:t>Aid, Outreach </a:t>
            </a:r>
            <a:r>
              <a:rPr lang="en-US" sz="2000" dirty="0" smtClean="0"/>
              <a:t>Specialist</a:t>
            </a:r>
          </a:p>
          <a:p>
            <a:pPr marL="173038" indent="-163513">
              <a:buClr>
                <a:schemeClr val="tx1"/>
              </a:buClr>
              <a:buSzPct val="75000"/>
              <a:buNone/>
              <a:defRPr/>
            </a:pPr>
            <a:r>
              <a:rPr lang="en-US" sz="2000" b="1" dirty="0"/>
              <a:t> </a:t>
            </a:r>
            <a:r>
              <a:rPr lang="en-US" sz="2000" b="1" dirty="0" smtClean="0"/>
              <a:t> </a:t>
            </a:r>
            <a:r>
              <a:rPr lang="en-US" sz="2000" dirty="0" smtClean="0"/>
              <a:t>(408</a:t>
            </a:r>
            <a:r>
              <a:rPr lang="en-US" sz="2000" dirty="0"/>
              <a:t>) </a:t>
            </a:r>
            <a:r>
              <a:rPr lang="en-US" sz="2000" dirty="0" smtClean="0"/>
              <a:t>741-2660</a:t>
            </a:r>
          </a:p>
          <a:p>
            <a:pPr marL="173038" indent="-163513">
              <a:buClr>
                <a:schemeClr val="tx1"/>
              </a:buClr>
              <a:buSzPct val="75000"/>
              <a:buNone/>
              <a:defRPr/>
            </a:pPr>
            <a:r>
              <a:rPr lang="en-US" sz="2000" dirty="0"/>
              <a:t> </a:t>
            </a:r>
            <a:r>
              <a:rPr lang="en-US" sz="2000" dirty="0" smtClean="0"/>
              <a:t> elizabeth_ochoa@westvalley.edu</a:t>
            </a:r>
            <a:endParaRPr lang="en-US" sz="2000" dirty="0"/>
          </a:p>
          <a:p>
            <a:pPr lvl="1"/>
            <a:endParaRPr lang="en-US" sz="2000" dirty="0"/>
          </a:p>
        </p:txBody>
      </p:sp>
    </p:spTree>
    <p:extLst>
      <p:ext uri="{BB962C8B-B14F-4D97-AF65-F5344CB8AC3E}">
        <p14:creationId xmlns:p14="http://schemas.microsoft.com/office/powerpoint/2010/main" val="121909207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ustin">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Austin</Template>
  <TotalTime>32</TotalTime>
  <Words>397</Words>
  <Application>Microsoft Office PowerPoint</Application>
  <PresentationFormat>On-screen Show (4:3)</PresentationFormat>
  <Paragraphs>36</Paragraphs>
  <Slides>6</Slides>
  <Notes>0</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Austin</vt:lpstr>
      <vt:lpstr>Financial Literacy</vt:lpstr>
      <vt:lpstr>Budgeting</vt:lpstr>
      <vt:lpstr>Education Pays</vt:lpstr>
      <vt:lpstr>Don’t Let College Costs Keep You From Earning a Degree!</vt:lpstr>
      <vt:lpstr>Only Borrow What You Need</vt:lpstr>
      <vt:lpstr>Questions?</vt:lpstr>
    </vt:vector>
  </TitlesOfParts>
  <Company>wvmccd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Financial Literacy</dc:title>
  <dc:creator>Elizabeth Ochoa</dc:creator>
  <cp:lastModifiedBy>Elizabeth Ochoa</cp:lastModifiedBy>
  <cp:revision>5</cp:revision>
  <cp:lastPrinted>2012-11-29T00:51:58Z</cp:lastPrinted>
  <dcterms:created xsi:type="dcterms:W3CDTF">2012-11-28T16:51:29Z</dcterms:created>
  <dcterms:modified xsi:type="dcterms:W3CDTF">2012-11-29T00:52:05Z</dcterms:modified>
</cp:coreProperties>
</file>