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77" r:id="rId5"/>
    <p:sldId id="300" r:id="rId6"/>
    <p:sldId id="302" r:id="rId7"/>
    <p:sldId id="303" r:id="rId8"/>
    <p:sldId id="304" r:id="rId9"/>
    <p:sldId id="305" r:id="rId10"/>
    <p:sldId id="279" r:id="rId11"/>
    <p:sldId id="306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90" r:id="rId20"/>
    <p:sldId id="307" r:id="rId21"/>
    <p:sldId id="291" r:id="rId22"/>
    <p:sldId id="278" r:id="rId23"/>
  </p:sldIdLst>
  <p:sldSz cx="9144000" cy="6858000" type="screen4x3"/>
  <p:notesSz cx="7086600" cy="9080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46D8"/>
    <a:srgbClr val="8FC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249" autoAdjust="0"/>
  </p:normalViewPr>
  <p:slideViewPr>
    <p:cSldViewPr>
      <p:cViewPr varScale="1">
        <p:scale>
          <a:sx n="76" d="100"/>
          <a:sy n="76" d="100"/>
        </p:scale>
        <p:origin x="-9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DEFFE9-2463-4047-8CB6-4DE27F5E82A7}" type="doc">
      <dgm:prSet loTypeId="urn:microsoft.com/office/officeart/2005/8/layout/hList7#1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544417F-BC6B-4EBC-9BC5-52FE09904F0B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         I</a:t>
          </a:r>
          <a:endParaRPr lang="en-US" b="1" dirty="0">
            <a:latin typeface="Century Gothic" pitchFamily="34" charset="0"/>
          </a:endParaRPr>
        </a:p>
      </dgm:t>
    </dgm:pt>
    <dgm:pt modelId="{7E10028F-549B-4935-B44E-EBA68D48C7C7}" type="parTrans" cxnId="{DFFC3CCF-3BCB-40F2-9327-4ED729C7163C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60526911-6E84-45A5-B1D5-728456B40B3A}" type="sibTrans" cxnId="{DFFC3CCF-3BCB-40F2-9327-4ED729C7163C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19B99ADD-EEE6-41B8-A63E-A42B5D7E7606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Institutional Mission and Effectiveness</a:t>
          </a:r>
          <a:endParaRPr lang="en-US" b="1" dirty="0">
            <a:latin typeface="Century Gothic" pitchFamily="34" charset="0"/>
          </a:endParaRPr>
        </a:p>
      </dgm:t>
    </dgm:pt>
    <dgm:pt modelId="{B3A3F512-F991-443A-BEBC-74E4A5AE83BD}" type="parTrans" cxnId="{4228BA61-6267-47DA-9D20-1A7A6DFFC1A3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5AE448C0-035C-4302-9AA8-AB45E38C8BBA}" type="sibTrans" cxnId="{4228BA61-6267-47DA-9D20-1A7A6DFFC1A3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41F3B138-6E8F-42B5-B3F3-079972959BAC}">
      <dgm:prSet phldrT="[Text]"/>
      <dgm:spPr/>
      <dgm:t>
        <a:bodyPr/>
        <a:lstStyle/>
        <a:p>
          <a:pPr algn="ctr"/>
          <a:r>
            <a:rPr lang="en-US" b="1" dirty="0" smtClean="0">
              <a:latin typeface="Century Gothic" pitchFamily="34" charset="0"/>
            </a:rPr>
            <a:t>II</a:t>
          </a:r>
          <a:endParaRPr lang="en-US" b="1" dirty="0">
            <a:latin typeface="Century Gothic" pitchFamily="34" charset="0"/>
          </a:endParaRPr>
        </a:p>
      </dgm:t>
    </dgm:pt>
    <dgm:pt modelId="{63F117CD-A245-41DE-8ACB-303C525B0440}" type="parTrans" cxnId="{186A42E5-B570-4006-8187-9258049F1E45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DF064583-403A-410E-AEA7-D9A80F109EFA}" type="sibTrans" cxnId="{186A42E5-B570-4006-8187-9258049F1E45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862975D5-E2F0-4AA6-954C-A0AFDB40AD8D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Student Learning Programs and Services</a:t>
          </a:r>
          <a:endParaRPr lang="en-US" b="1" dirty="0">
            <a:latin typeface="Century Gothic" pitchFamily="34" charset="0"/>
          </a:endParaRPr>
        </a:p>
      </dgm:t>
    </dgm:pt>
    <dgm:pt modelId="{67AD3654-5EBF-4634-A572-91DA40881CD4}" type="parTrans" cxnId="{3D17BC8D-3C0B-4DC9-A39D-5D564D66E096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1102D19B-607D-4822-8D76-ACEE788365AD}" type="sibTrans" cxnId="{3D17BC8D-3C0B-4DC9-A39D-5D564D66E096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92C7C5D1-2ACB-425F-9522-41549F92AB7D}">
      <dgm:prSet phldrT="[Text]"/>
      <dgm:spPr/>
      <dgm:t>
        <a:bodyPr/>
        <a:lstStyle/>
        <a:p>
          <a:pPr algn="ctr"/>
          <a:r>
            <a:rPr lang="en-US" b="1" dirty="0" smtClean="0">
              <a:latin typeface="Century Gothic" pitchFamily="34" charset="0"/>
            </a:rPr>
            <a:t>III</a:t>
          </a:r>
          <a:endParaRPr lang="en-US" b="1" dirty="0">
            <a:latin typeface="Century Gothic" pitchFamily="34" charset="0"/>
          </a:endParaRPr>
        </a:p>
      </dgm:t>
    </dgm:pt>
    <dgm:pt modelId="{3EE38690-E429-4A52-A907-27CA3B4C1A88}" type="parTrans" cxnId="{EBA9D1B9-A964-4669-9664-586B80880D3F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FA3D3CCC-FD79-478E-8D68-E50D683C0671}" type="sibTrans" cxnId="{EBA9D1B9-A964-4669-9664-586B80880D3F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7CE2DE01-A29B-44BB-ACB2-4873E2DAE1CC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Resources</a:t>
          </a:r>
          <a:endParaRPr lang="en-US" b="1" dirty="0">
            <a:latin typeface="Century Gothic" pitchFamily="34" charset="0"/>
          </a:endParaRPr>
        </a:p>
      </dgm:t>
    </dgm:pt>
    <dgm:pt modelId="{D85336CE-0579-4E87-9300-331FE906E58E}" type="parTrans" cxnId="{EB0F5D78-732C-4191-9699-DF084604F2E8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C3DBD3E0-B5A5-43B2-B946-7A1D8E82D82F}" type="sibTrans" cxnId="{EB0F5D78-732C-4191-9699-DF084604F2E8}">
      <dgm:prSet/>
      <dgm:spPr/>
      <dgm:t>
        <a:bodyPr/>
        <a:lstStyle/>
        <a:p>
          <a:endParaRPr lang="en-US" b="1">
            <a:latin typeface="Century Gothic" pitchFamily="34" charset="0"/>
          </a:endParaRPr>
        </a:p>
      </dgm:t>
    </dgm:pt>
    <dgm:pt modelId="{CB3D6E1B-D4FA-4883-907C-7DC32BD62B47}">
      <dgm:prSet phldrT="[Text]"/>
      <dgm:spPr/>
      <dgm:t>
        <a:bodyPr/>
        <a:lstStyle/>
        <a:p>
          <a:pPr algn="ctr"/>
          <a:r>
            <a:rPr lang="en-US" b="1" dirty="0" smtClean="0">
              <a:latin typeface="Century Gothic" pitchFamily="34" charset="0"/>
            </a:rPr>
            <a:t>IV</a:t>
          </a:r>
          <a:endParaRPr lang="en-US" b="1" dirty="0">
            <a:latin typeface="Century Gothic" pitchFamily="34" charset="0"/>
          </a:endParaRPr>
        </a:p>
      </dgm:t>
    </dgm:pt>
    <dgm:pt modelId="{502298D9-6894-4CFE-AD1B-D09D02CB08D9}" type="parTrans" cxnId="{715492BC-36BC-4EAC-8381-5B9F43BB6EA3}">
      <dgm:prSet/>
      <dgm:spPr/>
      <dgm:t>
        <a:bodyPr/>
        <a:lstStyle/>
        <a:p>
          <a:endParaRPr lang="en-US" b="1"/>
        </a:p>
      </dgm:t>
    </dgm:pt>
    <dgm:pt modelId="{C679E42B-FD44-4989-ACC9-492273BD44BF}" type="sibTrans" cxnId="{715492BC-36BC-4EAC-8381-5B9F43BB6EA3}">
      <dgm:prSet/>
      <dgm:spPr/>
      <dgm:t>
        <a:bodyPr/>
        <a:lstStyle/>
        <a:p>
          <a:endParaRPr lang="en-US" b="1"/>
        </a:p>
      </dgm:t>
    </dgm:pt>
    <dgm:pt modelId="{4780CB6F-2E2B-4669-873B-FB8F1F66FCBD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Human</a:t>
          </a:r>
          <a:endParaRPr lang="en-US" b="1" dirty="0">
            <a:latin typeface="Century Gothic" pitchFamily="34" charset="0"/>
          </a:endParaRPr>
        </a:p>
      </dgm:t>
    </dgm:pt>
    <dgm:pt modelId="{5BC2714D-9D2A-4635-814A-6435B76672BB}" type="parTrans" cxnId="{56E31809-029D-4EAD-9999-015A1777E4CD}">
      <dgm:prSet/>
      <dgm:spPr/>
      <dgm:t>
        <a:bodyPr/>
        <a:lstStyle/>
        <a:p>
          <a:endParaRPr lang="en-US" b="1"/>
        </a:p>
      </dgm:t>
    </dgm:pt>
    <dgm:pt modelId="{CE153723-C677-45A0-BF81-748EBF2C020D}" type="sibTrans" cxnId="{56E31809-029D-4EAD-9999-015A1777E4CD}">
      <dgm:prSet/>
      <dgm:spPr/>
      <dgm:t>
        <a:bodyPr/>
        <a:lstStyle/>
        <a:p>
          <a:endParaRPr lang="en-US" b="1"/>
        </a:p>
      </dgm:t>
    </dgm:pt>
    <dgm:pt modelId="{566C5B29-8994-4512-AA8A-2AB26412D475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Physical</a:t>
          </a:r>
          <a:endParaRPr lang="en-US" b="1" dirty="0">
            <a:latin typeface="Century Gothic" pitchFamily="34" charset="0"/>
          </a:endParaRPr>
        </a:p>
      </dgm:t>
    </dgm:pt>
    <dgm:pt modelId="{6520BB7E-5FC9-4AA7-95E1-94C2135BB104}" type="parTrans" cxnId="{4FB4C274-1820-4E85-974C-2EBF0B10D161}">
      <dgm:prSet/>
      <dgm:spPr/>
      <dgm:t>
        <a:bodyPr/>
        <a:lstStyle/>
        <a:p>
          <a:endParaRPr lang="en-US" b="1"/>
        </a:p>
      </dgm:t>
    </dgm:pt>
    <dgm:pt modelId="{2C2D5C6E-9F4B-4211-9AEB-18D315DA3322}" type="sibTrans" cxnId="{4FB4C274-1820-4E85-974C-2EBF0B10D161}">
      <dgm:prSet/>
      <dgm:spPr/>
      <dgm:t>
        <a:bodyPr/>
        <a:lstStyle/>
        <a:p>
          <a:endParaRPr lang="en-US" b="1"/>
        </a:p>
      </dgm:t>
    </dgm:pt>
    <dgm:pt modelId="{9F45483E-1889-4688-B298-6EBCF7D95259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Technological</a:t>
          </a:r>
          <a:endParaRPr lang="en-US" b="1" dirty="0">
            <a:latin typeface="Century Gothic" pitchFamily="34" charset="0"/>
          </a:endParaRPr>
        </a:p>
      </dgm:t>
    </dgm:pt>
    <dgm:pt modelId="{D3BC3A10-56DD-4966-A50C-D3D3BB794B3D}" type="parTrans" cxnId="{B71BA1E5-8222-4DF4-B25B-AF4FE16A7E25}">
      <dgm:prSet/>
      <dgm:spPr/>
      <dgm:t>
        <a:bodyPr/>
        <a:lstStyle/>
        <a:p>
          <a:endParaRPr lang="en-US" b="1"/>
        </a:p>
      </dgm:t>
    </dgm:pt>
    <dgm:pt modelId="{7A6D3980-F373-4624-82F8-1D0A1121B282}" type="sibTrans" cxnId="{B71BA1E5-8222-4DF4-B25B-AF4FE16A7E25}">
      <dgm:prSet/>
      <dgm:spPr/>
      <dgm:t>
        <a:bodyPr/>
        <a:lstStyle/>
        <a:p>
          <a:endParaRPr lang="en-US" b="1"/>
        </a:p>
      </dgm:t>
    </dgm:pt>
    <dgm:pt modelId="{C375CA15-06A5-4A00-AF37-7290485F341E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Financial</a:t>
          </a:r>
          <a:endParaRPr lang="en-US" b="1" dirty="0">
            <a:latin typeface="Century Gothic" pitchFamily="34" charset="0"/>
          </a:endParaRPr>
        </a:p>
      </dgm:t>
    </dgm:pt>
    <dgm:pt modelId="{DD4719A6-92FC-44D2-B6B9-AC3494B9B84B}" type="parTrans" cxnId="{38CBA298-56E6-4FFB-BEA9-8BC1CB9DCF16}">
      <dgm:prSet/>
      <dgm:spPr/>
      <dgm:t>
        <a:bodyPr/>
        <a:lstStyle/>
        <a:p>
          <a:endParaRPr lang="en-US" b="1"/>
        </a:p>
      </dgm:t>
    </dgm:pt>
    <dgm:pt modelId="{E9F45D32-982A-487E-A624-DA7ABCE18301}" type="sibTrans" cxnId="{38CBA298-56E6-4FFB-BEA9-8BC1CB9DCF16}">
      <dgm:prSet/>
      <dgm:spPr/>
      <dgm:t>
        <a:bodyPr/>
        <a:lstStyle/>
        <a:p>
          <a:endParaRPr lang="en-US" b="1"/>
        </a:p>
      </dgm:t>
    </dgm:pt>
    <dgm:pt modelId="{8A339D91-6FDD-49CF-BD8E-0CD9580EF08D}">
      <dgm:prSet phldrT="[Text]"/>
      <dgm:spPr/>
      <dgm:t>
        <a:bodyPr/>
        <a:lstStyle/>
        <a:p>
          <a:pPr algn="l"/>
          <a:r>
            <a:rPr lang="en-US" b="1" dirty="0" smtClean="0">
              <a:latin typeface="Century Gothic" pitchFamily="34" charset="0"/>
            </a:rPr>
            <a:t>Leadership and Governance</a:t>
          </a:r>
          <a:endParaRPr lang="en-US" b="1" dirty="0">
            <a:latin typeface="Century Gothic" pitchFamily="34" charset="0"/>
          </a:endParaRPr>
        </a:p>
      </dgm:t>
    </dgm:pt>
    <dgm:pt modelId="{C1817F77-D009-4C2E-9BD5-85ABB440FE5F}" type="parTrans" cxnId="{AC2362C6-C396-4E64-A214-65B337159E26}">
      <dgm:prSet/>
      <dgm:spPr/>
      <dgm:t>
        <a:bodyPr/>
        <a:lstStyle/>
        <a:p>
          <a:endParaRPr lang="en-US" b="1"/>
        </a:p>
      </dgm:t>
    </dgm:pt>
    <dgm:pt modelId="{7E4A07EA-6E15-472D-A1D7-08F0B6DB0BA3}" type="sibTrans" cxnId="{AC2362C6-C396-4E64-A214-65B337159E26}">
      <dgm:prSet/>
      <dgm:spPr/>
      <dgm:t>
        <a:bodyPr/>
        <a:lstStyle/>
        <a:p>
          <a:endParaRPr lang="en-US" b="1"/>
        </a:p>
      </dgm:t>
    </dgm:pt>
    <dgm:pt modelId="{7213D5A1-37FC-4057-A2AD-58E0F6CA824D}" type="pres">
      <dgm:prSet presAssocID="{80DEFFE9-2463-4047-8CB6-4DE27F5E82A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037834-B704-42DE-AABE-2C180B73EB17}" type="pres">
      <dgm:prSet presAssocID="{80DEFFE9-2463-4047-8CB6-4DE27F5E82A7}" presName="fgShape" presStyleLbl="fgShp" presStyleIdx="0" presStyleCnt="1"/>
      <dgm:spPr/>
    </dgm:pt>
    <dgm:pt modelId="{898AEF4C-0355-4E5F-82F0-340135E9AC3E}" type="pres">
      <dgm:prSet presAssocID="{80DEFFE9-2463-4047-8CB6-4DE27F5E82A7}" presName="linComp" presStyleCnt="0"/>
      <dgm:spPr/>
    </dgm:pt>
    <dgm:pt modelId="{16263A70-37B6-4034-8AC7-AC3BEC349369}" type="pres">
      <dgm:prSet presAssocID="{0544417F-BC6B-4EBC-9BC5-52FE09904F0B}" presName="compNode" presStyleCnt="0"/>
      <dgm:spPr/>
    </dgm:pt>
    <dgm:pt modelId="{71DA625D-62DF-4DA2-A17A-11AE7C822DB0}" type="pres">
      <dgm:prSet presAssocID="{0544417F-BC6B-4EBC-9BC5-52FE09904F0B}" presName="bkgdShape" presStyleLbl="node1" presStyleIdx="0" presStyleCnt="4"/>
      <dgm:spPr/>
      <dgm:t>
        <a:bodyPr/>
        <a:lstStyle/>
        <a:p>
          <a:endParaRPr lang="en-US"/>
        </a:p>
      </dgm:t>
    </dgm:pt>
    <dgm:pt modelId="{76F87B26-CBCF-4F9A-9017-7196839E2D55}" type="pres">
      <dgm:prSet presAssocID="{0544417F-BC6B-4EBC-9BC5-52FE09904F0B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F92595-1485-438C-98BC-6A2175F0A70F}" type="pres">
      <dgm:prSet presAssocID="{0544417F-BC6B-4EBC-9BC5-52FE09904F0B}" presName="invisiNode" presStyleLbl="node1" presStyleIdx="0" presStyleCnt="4"/>
      <dgm:spPr/>
    </dgm:pt>
    <dgm:pt modelId="{AD03B675-CF66-42B2-99F7-FB729A387289}" type="pres">
      <dgm:prSet presAssocID="{0544417F-BC6B-4EBC-9BC5-52FE09904F0B}" presName="imagNode" presStyleLbl="fgImgPlace1" presStyleIdx="0" presStyleCnt="4"/>
      <dgm:spPr/>
    </dgm:pt>
    <dgm:pt modelId="{A10CB160-F21D-4231-9B92-CDA3BA17A565}" type="pres">
      <dgm:prSet presAssocID="{60526911-6E84-45A5-B1D5-728456B40B3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2ABF2ED-7A13-4BFE-91F9-B6C7962F0255}" type="pres">
      <dgm:prSet presAssocID="{41F3B138-6E8F-42B5-B3F3-079972959BAC}" presName="compNode" presStyleCnt="0"/>
      <dgm:spPr/>
    </dgm:pt>
    <dgm:pt modelId="{205B7802-FDEA-4902-8082-56B1666CEA6D}" type="pres">
      <dgm:prSet presAssocID="{41F3B138-6E8F-42B5-B3F3-079972959BAC}" presName="bkgdShape" presStyleLbl="node1" presStyleIdx="1" presStyleCnt="4"/>
      <dgm:spPr/>
      <dgm:t>
        <a:bodyPr/>
        <a:lstStyle/>
        <a:p>
          <a:endParaRPr lang="en-US"/>
        </a:p>
      </dgm:t>
    </dgm:pt>
    <dgm:pt modelId="{CB54CD8A-1A2B-4137-A9A1-C18FDAC619A5}" type="pres">
      <dgm:prSet presAssocID="{41F3B138-6E8F-42B5-B3F3-079972959BAC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52891C-21A1-41CC-9529-4BABBC9ACDBA}" type="pres">
      <dgm:prSet presAssocID="{41F3B138-6E8F-42B5-B3F3-079972959BAC}" presName="invisiNode" presStyleLbl="node1" presStyleIdx="1" presStyleCnt="4"/>
      <dgm:spPr/>
    </dgm:pt>
    <dgm:pt modelId="{C37B3FD8-B5D2-43D1-B849-8BF127E07FB4}" type="pres">
      <dgm:prSet presAssocID="{41F3B138-6E8F-42B5-B3F3-079972959BAC}" presName="imagNode" presStyleLbl="fgImgPlace1" presStyleIdx="1" presStyleCnt="4"/>
      <dgm:spPr/>
    </dgm:pt>
    <dgm:pt modelId="{193F0E27-8A56-4AAC-95DC-293C49045016}" type="pres">
      <dgm:prSet presAssocID="{DF064583-403A-410E-AEA7-D9A80F109EF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4221994-E60D-47C9-ACDA-2753C8738F70}" type="pres">
      <dgm:prSet presAssocID="{92C7C5D1-2ACB-425F-9522-41549F92AB7D}" presName="compNode" presStyleCnt="0"/>
      <dgm:spPr/>
    </dgm:pt>
    <dgm:pt modelId="{C3DC6CF3-892E-4870-876A-B9352914998F}" type="pres">
      <dgm:prSet presAssocID="{92C7C5D1-2ACB-425F-9522-41549F92AB7D}" presName="bkgdShape" presStyleLbl="node1" presStyleIdx="2" presStyleCnt="4"/>
      <dgm:spPr/>
      <dgm:t>
        <a:bodyPr/>
        <a:lstStyle/>
        <a:p>
          <a:endParaRPr lang="en-US"/>
        </a:p>
      </dgm:t>
    </dgm:pt>
    <dgm:pt modelId="{1FB62B25-EA89-4107-B8B1-FFB08E0841D1}" type="pres">
      <dgm:prSet presAssocID="{92C7C5D1-2ACB-425F-9522-41549F92AB7D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ED82D-BE7F-462C-8E56-C8EB05DB0CCF}" type="pres">
      <dgm:prSet presAssocID="{92C7C5D1-2ACB-425F-9522-41549F92AB7D}" presName="invisiNode" presStyleLbl="node1" presStyleIdx="2" presStyleCnt="4"/>
      <dgm:spPr/>
    </dgm:pt>
    <dgm:pt modelId="{C5E7180F-CC0C-48DC-B5D0-3224EBE96E75}" type="pres">
      <dgm:prSet presAssocID="{92C7C5D1-2ACB-425F-9522-41549F92AB7D}" presName="imagNode" presStyleLbl="fgImgPlace1" presStyleIdx="2" presStyleCnt="4"/>
      <dgm:spPr/>
    </dgm:pt>
    <dgm:pt modelId="{6BBD1EDA-B9AF-436E-A076-C40E42B5E34F}" type="pres">
      <dgm:prSet presAssocID="{FA3D3CCC-FD79-478E-8D68-E50D683C067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FF37DB6-ABCE-4896-A65E-63F6E32F48B9}" type="pres">
      <dgm:prSet presAssocID="{CB3D6E1B-D4FA-4883-907C-7DC32BD62B47}" presName="compNode" presStyleCnt="0"/>
      <dgm:spPr/>
    </dgm:pt>
    <dgm:pt modelId="{000DE9FD-E881-4D25-AD5D-4726BC3E957F}" type="pres">
      <dgm:prSet presAssocID="{CB3D6E1B-D4FA-4883-907C-7DC32BD62B47}" presName="bkgdShape" presStyleLbl="node1" presStyleIdx="3" presStyleCnt="4"/>
      <dgm:spPr/>
      <dgm:t>
        <a:bodyPr/>
        <a:lstStyle/>
        <a:p>
          <a:endParaRPr lang="en-US"/>
        </a:p>
      </dgm:t>
    </dgm:pt>
    <dgm:pt modelId="{C63E1C51-FCF6-4FA7-B90A-F5AB172A59A0}" type="pres">
      <dgm:prSet presAssocID="{CB3D6E1B-D4FA-4883-907C-7DC32BD62B47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E50CB-8135-4833-A8D8-1453C4C9F30B}" type="pres">
      <dgm:prSet presAssocID="{CB3D6E1B-D4FA-4883-907C-7DC32BD62B47}" presName="invisiNode" presStyleLbl="node1" presStyleIdx="3" presStyleCnt="4"/>
      <dgm:spPr/>
    </dgm:pt>
    <dgm:pt modelId="{E935CBC0-75E4-4470-9237-68538A978A6F}" type="pres">
      <dgm:prSet presAssocID="{CB3D6E1B-D4FA-4883-907C-7DC32BD62B47}" presName="imagNode" presStyleLbl="fgImgPlace1" presStyleIdx="3" presStyleCnt="4"/>
      <dgm:spPr/>
    </dgm:pt>
  </dgm:ptLst>
  <dgm:cxnLst>
    <dgm:cxn modelId="{F001AEB7-C205-4078-B82B-94FA95999BF8}" type="presOf" srcId="{9F45483E-1889-4688-B298-6EBCF7D95259}" destId="{1FB62B25-EA89-4107-B8B1-FFB08E0841D1}" srcOrd="1" destOrd="4" presId="urn:microsoft.com/office/officeart/2005/8/layout/hList7#1"/>
    <dgm:cxn modelId="{DFFC3CCF-3BCB-40F2-9327-4ED729C7163C}" srcId="{80DEFFE9-2463-4047-8CB6-4DE27F5E82A7}" destId="{0544417F-BC6B-4EBC-9BC5-52FE09904F0B}" srcOrd="0" destOrd="0" parTransId="{7E10028F-549B-4935-B44E-EBA68D48C7C7}" sibTransId="{60526911-6E84-45A5-B1D5-728456B40B3A}"/>
    <dgm:cxn modelId="{D42D54DE-9AA7-4B7D-85F1-E40C89D29789}" type="presOf" srcId="{19B99ADD-EEE6-41B8-A63E-A42B5D7E7606}" destId="{71DA625D-62DF-4DA2-A17A-11AE7C822DB0}" srcOrd="0" destOrd="1" presId="urn:microsoft.com/office/officeart/2005/8/layout/hList7#1"/>
    <dgm:cxn modelId="{122C363B-AE4F-4D79-B703-8DBD815DAB98}" type="presOf" srcId="{8A339D91-6FDD-49CF-BD8E-0CD9580EF08D}" destId="{000DE9FD-E881-4D25-AD5D-4726BC3E957F}" srcOrd="0" destOrd="1" presId="urn:microsoft.com/office/officeart/2005/8/layout/hList7#1"/>
    <dgm:cxn modelId="{B37776AB-3B7B-44CF-B4E2-8F15415026E7}" type="presOf" srcId="{9F45483E-1889-4688-B298-6EBCF7D95259}" destId="{C3DC6CF3-892E-4870-876A-B9352914998F}" srcOrd="0" destOrd="4" presId="urn:microsoft.com/office/officeart/2005/8/layout/hList7#1"/>
    <dgm:cxn modelId="{AC2362C6-C396-4E64-A214-65B337159E26}" srcId="{CB3D6E1B-D4FA-4883-907C-7DC32BD62B47}" destId="{8A339D91-6FDD-49CF-BD8E-0CD9580EF08D}" srcOrd="0" destOrd="0" parTransId="{C1817F77-D009-4C2E-9BD5-85ABB440FE5F}" sibTransId="{7E4A07EA-6E15-472D-A1D7-08F0B6DB0BA3}"/>
    <dgm:cxn modelId="{71064D8A-4A89-4103-8E41-BF16B2CD01DB}" type="presOf" srcId="{CB3D6E1B-D4FA-4883-907C-7DC32BD62B47}" destId="{000DE9FD-E881-4D25-AD5D-4726BC3E957F}" srcOrd="0" destOrd="0" presId="urn:microsoft.com/office/officeart/2005/8/layout/hList7#1"/>
    <dgm:cxn modelId="{B8B99157-1A6C-4275-87BE-714605250212}" type="presOf" srcId="{0544417F-BC6B-4EBC-9BC5-52FE09904F0B}" destId="{71DA625D-62DF-4DA2-A17A-11AE7C822DB0}" srcOrd="0" destOrd="0" presId="urn:microsoft.com/office/officeart/2005/8/layout/hList7#1"/>
    <dgm:cxn modelId="{85D9D063-2911-4875-9602-773F6052916C}" type="presOf" srcId="{41F3B138-6E8F-42B5-B3F3-079972959BAC}" destId="{205B7802-FDEA-4902-8082-56B1666CEA6D}" srcOrd="0" destOrd="0" presId="urn:microsoft.com/office/officeart/2005/8/layout/hList7#1"/>
    <dgm:cxn modelId="{08FB23CD-6E17-4863-BF15-97B0BC3A2EE3}" type="presOf" srcId="{41F3B138-6E8F-42B5-B3F3-079972959BAC}" destId="{CB54CD8A-1A2B-4137-A9A1-C18FDAC619A5}" srcOrd="1" destOrd="0" presId="urn:microsoft.com/office/officeart/2005/8/layout/hList7#1"/>
    <dgm:cxn modelId="{9A5ECFDD-C621-4AC5-98AD-0A83A61C0ADF}" type="presOf" srcId="{92C7C5D1-2ACB-425F-9522-41549F92AB7D}" destId="{1FB62B25-EA89-4107-B8B1-FFB08E0841D1}" srcOrd="1" destOrd="0" presId="urn:microsoft.com/office/officeart/2005/8/layout/hList7#1"/>
    <dgm:cxn modelId="{4FB4C274-1820-4E85-974C-2EBF0B10D161}" srcId="{7CE2DE01-A29B-44BB-ACB2-4873E2DAE1CC}" destId="{566C5B29-8994-4512-AA8A-2AB26412D475}" srcOrd="1" destOrd="0" parTransId="{6520BB7E-5FC9-4AA7-95E1-94C2135BB104}" sibTransId="{2C2D5C6E-9F4B-4211-9AEB-18D315DA3322}"/>
    <dgm:cxn modelId="{BB2B161A-9811-4A35-8C16-3E3BE5943078}" type="presOf" srcId="{4780CB6F-2E2B-4669-873B-FB8F1F66FCBD}" destId="{C3DC6CF3-892E-4870-876A-B9352914998F}" srcOrd="0" destOrd="2" presId="urn:microsoft.com/office/officeart/2005/8/layout/hList7#1"/>
    <dgm:cxn modelId="{186A42E5-B570-4006-8187-9258049F1E45}" srcId="{80DEFFE9-2463-4047-8CB6-4DE27F5E82A7}" destId="{41F3B138-6E8F-42B5-B3F3-079972959BAC}" srcOrd="1" destOrd="0" parTransId="{63F117CD-A245-41DE-8ACB-303C525B0440}" sibTransId="{DF064583-403A-410E-AEA7-D9A80F109EFA}"/>
    <dgm:cxn modelId="{23EDFD68-8273-4FB9-BFB3-773CF2322824}" type="presOf" srcId="{8A339D91-6FDD-49CF-BD8E-0CD9580EF08D}" destId="{C63E1C51-FCF6-4FA7-B90A-F5AB172A59A0}" srcOrd="1" destOrd="1" presId="urn:microsoft.com/office/officeart/2005/8/layout/hList7#1"/>
    <dgm:cxn modelId="{EBA9D1B9-A964-4669-9664-586B80880D3F}" srcId="{80DEFFE9-2463-4047-8CB6-4DE27F5E82A7}" destId="{92C7C5D1-2ACB-425F-9522-41549F92AB7D}" srcOrd="2" destOrd="0" parTransId="{3EE38690-E429-4A52-A907-27CA3B4C1A88}" sibTransId="{FA3D3CCC-FD79-478E-8D68-E50D683C0671}"/>
    <dgm:cxn modelId="{68DC9C2A-C7F8-4A02-872E-81EED5D6A638}" type="presOf" srcId="{80DEFFE9-2463-4047-8CB6-4DE27F5E82A7}" destId="{7213D5A1-37FC-4057-A2AD-58E0F6CA824D}" srcOrd="0" destOrd="0" presId="urn:microsoft.com/office/officeart/2005/8/layout/hList7#1"/>
    <dgm:cxn modelId="{FA00E1CA-C055-4641-8846-29D99C058146}" type="presOf" srcId="{CB3D6E1B-D4FA-4883-907C-7DC32BD62B47}" destId="{C63E1C51-FCF6-4FA7-B90A-F5AB172A59A0}" srcOrd="1" destOrd="0" presId="urn:microsoft.com/office/officeart/2005/8/layout/hList7#1"/>
    <dgm:cxn modelId="{B71BA1E5-8222-4DF4-B25B-AF4FE16A7E25}" srcId="{7CE2DE01-A29B-44BB-ACB2-4873E2DAE1CC}" destId="{9F45483E-1889-4688-B298-6EBCF7D95259}" srcOrd="2" destOrd="0" parTransId="{D3BC3A10-56DD-4966-A50C-D3D3BB794B3D}" sibTransId="{7A6D3980-F373-4624-82F8-1D0A1121B282}"/>
    <dgm:cxn modelId="{D4A6DC45-C136-4074-88D5-F5A17B45C4C3}" type="presOf" srcId="{862975D5-E2F0-4AA6-954C-A0AFDB40AD8D}" destId="{205B7802-FDEA-4902-8082-56B1666CEA6D}" srcOrd="0" destOrd="1" presId="urn:microsoft.com/office/officeart/2005/8/layout/hList7#1"/>
    <dgm:cxn modelId="{7F8E9900-4976-4776-A3CD-4407BCE0D8F3}" type="presOf" srcId="{DF064583-403A-410E-AEA7-D9A80F109EFA}" destId="{193F0E27-8A56-4AAC-95DC-293C49045016}" srcOrd="0" destOrd="0" presId="urn:microsoft.com/office/officeart/2005/8/layout/hList7#1"/>
    <dgm:cxn modelId="{56E31809-029D-4EAD-9999-015A1777E4CD}" srcId="{7CE2DE01-A29B-44BB-ACB2-4873E2DAE1CC}" destId="{4780CB6F-2E2B-4669-873B-FB8F1F66FCBD}" srcOrd="0" destOrd="0" parTransId="{5BC2714D-9D2A-4635-814A-6435B76672BB}" sibTransId="{CE153723-C677-45A0-BF81-748EBF2C020D}"/>
    <dgm:cxn modelId="{D5A04BA5-785D-4571-AB8A-266D34D0EB02}" type="presOf" srcId="{862975D5-E2F0-4AA6-954C-A0AFDB40AD8D}" destId="{CB54CD8A-1A2B-4137-A9A1-C18FDAC619A5}" srcOrd="1" destOrd="1" presId="urn:microsoft.com/office/officeart/2005/8/layout/hList7#1"/>
    <dgm:cxn modelId="{6B78B711-3EDE-4C02-8C02-5888AC776C5F}" type="presOf" srcId="{7CE2DE01-A29B-44BB-ACB2-4873E2DAE1CC}" destId="{1FB62B25-EA89-4107-B8B1-FFB08E0841D1}" srcOrd="1" destOrd="1" presId="urn:microsoft.com/office/officeart/2005/8/layout/hList7#1"/>
    <dgm:cxn modelId="{38CBA298-56E6-4FFB-BEA9-8BC1CB9DCF16}" srcId="{7CE2DE01-A29B-44BB-ACB2-4873E2DAE1CC}" destId="{C375CA15-06A5-4A00-AF37-7290485F341E}" srcOrd="3" destOrd="0" parTransId="{DD4719A6-92FC-44D2-B6B9-AC3494B9B84B}" sibTransId="{E9F45D32-982A-487E-A624-DA7ABCE18301}"/>
    <dgm:cxn modelId="{FC67C6F7-31E6-489E-9095-69AB8EABB4EF}" type="presOf" srcId="{C375CA15-06A5-4A00-AF37-7290485F341E}" destId="{1FB62B25-EA89-4107-B8B1-FFB08E0841D1}" srcOrd="1" destOrd="5" presId="urn:microsoft.com/office/officeart/2005/8/layout/hList7#1"/>
    <dgm:cxn modelId="{4228BA61-6267-47DA-9D20-1A7A6DFFC1A3}" srcId="{0544417F-BC6B-4EBC-9BC5-52FE09904F0B}" destId="{19B99ADD-EEE6-41B8-A63E-A42B5D7E7606}" srcOrd="0" destOrd="0" parTransId="{B3A3F512-F991-443A-BEBC-74E4A5AE83BD}" sibTransId="{5AE448C0-035C-4302-9AA8-AB45E38C8BBA}"/>
    <dgm:cxn modelId="{EB0F5D78-732C-4191-9699-DF084604F2E8}" srcId="{92C7C5D1-2ACB-425F-9522-41549F92AB7D}" destId="{7CE2DE01-A29B-44BB-ACB2-4873E2DAE1CC}" srcOrd="0" destOrd="0" parTransId="{D85336CE-0579-4E87-9300-331FE906E58E}" sibTransId="{C3DBD3E0-B5A5-43B2-B946-7A1D8E82D82F}"/>
    <dgm:cxn modelId="{3D17BC8D-3C0B-4DC9-A39D-5D564D66E096}" srcId="{41F3B138-6E8F-42B5-B3F3-079972959BAC}" destId="{862975D5-E2F0-4AA6-954C-A0AFDB40AD8D}" srcOrd="0" destOrd="0" parTransId="{67AD3654-5EBF-4634-A572-91DA40881CD4}" sibTransId="{1102D19B-607D-4822-8D76-ACEE788365AD}"/>
    <dgm:cxn modelId="{58CF9613-3517-4982-A0DC-17709DE69B9D}" type="presOf" srcId="{4780CB6F-2E2B-4669-873B-FB8F1F66FCBD}" destId="{1FB62B25-EA89-4107-B8B1-FFB08E0841D1}" srcOrd="1" destOrd="2" presId="urn:microsoft.com/office/officeart/2005/8/layout/hList7#1"/>
    <dgm:cxn modelId="{B3EBC3B2-D6BA-4AE8-935D-E2F6ED26699E}" type="presOf" srcId="{60526911-6E84-45A5-B1D5-728456B40B3A}" destId="{A10CB160-F21D-4231-9B92-CDA3BA17A565}" srcOrd="0" destOrd="0" presId="urn:microsoft.com/office/officeart/2005/8/layout/hList7#1"/>
    <dgm:cxn modelId="{18B50831-5FC6-4CDF-94F5-92627EDF4D67}" type="presOf" srcId="{C375CA15-06A5-4A00-AF37-7290485F341E}" destId="{C3DC6CF3-892E-4870-876A-B9352914998F}" srcOrd="0" destOrd="5" presId="urn:microsoft.com/office/officeart/2005/8/layout/hList7#1"/>
    <dgm:cxn modelId="{D4E8B671-76AC-4A7C-BAA7-752DA751775F}" type="presOf" srcId="{566C5B29-8994-4512-AA8A-2AB26412D475}" destId="{C3DC6CF3-892E-4870-876A-B9352914998F}" srcOrd="0" destOrd="3" presId="urn:microsoft.com/office/officeart/2005/8/layout/hList7#1"/>
    <dgm:cxn modelId="{39C6B016-D657-4022-8B91-6FCFB3B6A93D}" type="presOf" srcId="{0544417F-BC6B-4EBC-9BC5-52FE09904F0B}" destId="{76F87B26-CBCF-4F9A-9017-7196839E2D55}" srcOrd="1" destOrd="0" presId="urn:microsoft.com/office/officeart/2005/8/layout/hList7#1"/>
    <dgm:cxn modelId="{D83F5206-EB25-415E-B580-664755633DB6}" type="presOf" srcId="{19B99ADD-EEE6-41B8-A63E-A42B5D7E7606}" destId="{76F87B26-CBCF-4F9A-9017-7196839E2D55}" srcOrd="1" destOrd="1" presId="urn:microsoft.com/office/officeart/2005/8/layout/hList7#1"/>
    <dgm:cxn modelId="{4716F264-2450-43F0-BF20-C3386081CA1E}" type="presOf" srcId="{FA3D3CCC-FD79-478E-8D68-E50D683C0671}" destId="{6BBD1EDA-B9AF-436E-A076-C40E42B5E34F}" srcOrd="0" destOrd="0" presId="urn:microsoft.com/office/officeart/2005/8/layout/hList7#1"/>
    <dgm:cxn modelId="{44C30009-5303-4126-AA42-69D52F9A1817}" type="presOf" srcId="{92C7C5D1-2ACB-425F-9522-41549F92AB7D}" destId="{C3DC6CF3-892E-4870-876A-B9352914998F}" srcOrd="0" destOrd="0" presId="urn:microsoft.com/office/officeart/2005/8/layout/hList7#1"/>
    <dgm:cxn modelId="{715492BC-36BC-4EAC-8381-5B9F43BB6EA3}" srcId="{80DEFFE9-2463-4047-8CB6-4DE27F5E82A7}" destId="{CB3D6E1B-D4FA-4883-907C-7DC32BD62B47}" srcOrd="3" destOrd="0" parTransId="{502298D9-6894-4CFE-AD1B-D09D02CB08D9}" sibTransId="{C679E42B-FD44-4989-ACC9-492273BD44BF}"/>
    <dgm:cxn modelId="{A8374DC2-C1CE-4704-9866-D40A8A5EEAAF}" type="presOf" srcId="{566C5B29-8994-4512-AA8A-2AB26412D475}" destId="{1FB62B25-EA89-4107-B8B1-FFB08E0841D1}" srcOrd="1" destOrd="3" presId="urn:microsoft.com/office/officeart/2005/8/layout/hList7#1"/>
    <dgm:cxn modelId="{FA00FF5E-FD3F-4356-AC58-A5AA8E62ABB9}" type="presOf" srcId="{7CE2DE01-A29B-44BB-ACB2-4873E2DAE1CC}" destId="{C3DC6CF3-892E-4870-876A-B9352914998F}" srcOrd="0" destOrd="1" presId="urn:microsoft.com/office/officeart/2005/8/layout/hList7#1"/>
    <dgm:cxn modelId="{16BBC44E-0ED3-434E-A6DC-F7EF795E8982}" type="presParOf" srcId="{7213D5A1-37FC-4057-A2AD-58E0F6CA824D}" destId="{3B037834-B704-42DE-AABE-2C180B73EB17}" srcOrd="0" destOrd="0" presId="urn:microsoft.com/office/officeart/2005/8/layout/hList7#1"/>
    <dgm:cxn modelId="{F3EF53C5-7E34-4428-AE83-A8317CE2F0FF}" type="presParOf" srcId="{7213D5A1-37FC-4057-A2AD-58E0F6CA824D}" destId="{898AEF4C-0355-4E5F-82F0-340135E9AC3E}" srcOrd="1" destOrd="0" presId="urn:microsoft.com/office/officeart/2005/8/layout/hList7#1"/>
    <dgm:cxn modelId="{EA8CA977-4560-483D-A79B-6B2D6ECA7561}" type="presParOf" srcId="{898AEF4C-0355-4E5F-82F0-340135E9AC3E}" destId="{16263A70-37B6-4034-8AC7-AC3BEC349369}" srcOrd="0" destOrd="0" presId="urn:microsoft.com/office/officeart/2005/8/layout/hList7#1"/>
    <dgm:cxn modelId="{BD04CAFE-C4CA-4A4F-96A7-A952ADE614BE}" type="presParOf" srcId="{16263A70-37B6-4034-8AC7-AC3BEC349369}" destId="{71DA625D-62DF-4DA2-A17A-11AE7C822DB0}" srcOrd="0" destOrd="0" presId="urn:microsoft.com/office/officeart/2005/8/layout/hList7#1"/>
    <dgm:cxn modelId="{0D988270-600F-42B4-89E2-4EF567C44557}" type="presParOf" srcId="{16263A70-37B6-4034-8AC7-AC3BEC349369}" destId="{76F87B26-CBCF-4F9A-9017-7196839E2D55}" srcOrd="1" destOrd="0" presId="urn:microsoft.com/office/officeart/2005/8/layout/hList7#1"/>
    <dgm:cxn modelId="{72861ADA-B46F-4D96-979E-AD8DEF978B73}" type="presParOf" srcId="{16263A70-37B6-4034-8AC7-AC3BEC349369}" destId="{FDF92595-1485-438C-98BC-6A2175F0A70F}" srcOrd="2" destOrd="0" presId="urn:microsoft.com/office/officeart/2005/8/layout/hList7#1"/>
    <dgm:cxn modelId="{10FAADF1-07D3-4A8A-B7C8-FAB82E020DE6}" type="presParOf" srcId="{16263A70-37B6-4034-8AC7-AC3BEC349369}" destId="{AD03B675-CF66-42B2-99F7-FB729A387289}" srcOrd="3" destOrd="0" presId="urn:microsoft.com/office/officeart/2005/8/layout/hList7#1"/>
    <dgm:cxn modelId="{F74EA1CE-0F60-4DC9-927C-580AFFCC2418}" type="presParOf" srcId="{898AEF4C-0355-4E5F-82F0-340135E9AC3E}" destId="{A10CB160-F21D-4231-9B92-CDA3BA17A565}" srcOrd="1" destOrd="0" presId="urn:microsoft.com/office/officeart/2005/8/layout/hList7#1"/>
    <dgm:cxn modelId="{0C46A905-2831-4C0C-85EE-FA8CF8FC2C7A}" type="presParOf" srcId="{898AEF4C-0355-4E5F-82F0-340135E9AC3E}" destId="{B2ABF2ED-7A13-4BFE-91F9-B6C7962F0255}" srcOrd="2" destOrd="0" presId="urn:microsoft.com/office/officeart/2005/8/layout/hList7#1"/>
    <dgm:cxn modelId="{0BF4D1BA-0F39-4EEC-B518-22F9616ECAFA}" type="presParOf" srcId="{B2ABF2ED-7A13-4BFE-91F9-B6C7962F0255}" destId="{205B7802-FDEA-4902-8082-56B1666CEA6D}" srcOrd="0" destOrd="0" presId="urn:microsoft.com/office/officeart/2005/8/layout/hList7#1"/>
    <dgm:cxn modelId="{E8E6FAE7-54F1-4F1B-B670-DEA3EACC91AE}" type="presParOf" srcId="{B2ABF2ED-7A13-4BFE-91F9-B6C7962F0255}" destId="{CB54CD8A-1A2B-4137-A9A1-C18FDAC619A5}" srcOrd="1" destOrd="0" presId="urn:microsoft.com/office/officeart/2005/8/layout/hList7#1"/>
    <dgm:cxn modelId="{DA0EB8BA-5AB9-4D22-B72A-21D65E1173EA}" type="presParOf" srcId="{B2ABF2ED-7A13-4BFE-91F9-B6C7962F0255}" destId="{5352891C-21A1-41CC-9529-4BABBC9ACDBA}" srcOrd="2" destOrd="0" presId="urn:microsoft.com/office/officeart/2005/8/layout/hList7#1"/>
    <dgm:cxn modelId="{FC66CB3D-D110-4C7B-A83C-8DEBC662AC96}" type="presParOf" srcId="{B2ABF2ED-7A13-4BFE-91F9-B6C7962F0255}" destId="{C37B3FD8-B5D2-43D1-B849-8BF127E07FB4}" srcOrd="3" destOrd="0" presId="urn:microsoft.com/office/officeart/2005/8/layout/hList7#1"/>
    <dgm:cxn modelId="{846DCDED-8F1D-44EF-B9A8-AA72CD87BACF}" type="presParOf" srcId="{898AEF4C-0355-4E5F-82F0-340135E9AC3E}" destId="{193F0E27-8A56-4AAC-95DC-293C49045016}" srcOrd="3" destOrd="0" presId="urn:microsoft.com/office/officeart/2005/8/layout/hList7#1"/>
    <dgm:cxn modelId="{515C19B4-EAFC-437F-9C2F-03DA6D652BCC}" type="presParOf" srcId="{898AEF4C-0355-4E5F-82F0-340135E9AC3E}" destId="{A4221994-E60D-47C9-ACDA-2753C8738F70}" srcOrd="4" destOrd="0" presId="urn:microsoft.com/office/officeart/2005/8/layout/hList7#1"/>
    <dgm:cxn modelId="{0E28B3B5-96B7-4B2C-87F5-19325FD1D976}" type="presParOf" srcId="{A4221994-E60D-47C9-ACDA-2753C8738F70}" destId="{C3DC6CF3-892E-4870-876A-B9352914998F}" srcOrd="0" destOrd="0" presId="urn:microsoft.com/office/officeart/2005/8/layout/hList7#1"/>
    <dgm:cxn modelId="{E016A6E3-A065-4F47-A4CE-EC73431D78D2}" type="presParOf" srcId="{A4221994-E60D-47C9-ACDA-2753C8738F70}" destId="{1FB62B25-EA89-4107-B8B1-FFB08E0841D1}" srcOrd="1" destOrd="0" presId="urn:microsoft.com/office/officeart/2005/8/layout/hList7#1"/>
    <dgm:cxn modelId="{FB7F1CDD-9E04-45B5-9817-DAEFE37B8319}" type="presParOf" srcId="{A4221994-E60D-47C9-ACDA-2753C8738F70}" destId="{172ED82D-BE7F-462C-8E56-C8EB05DB0CCF}" srcOrd="2" destOrd="0" presId="urn:microsoft.com/office/officeart/2005/8/layout/hList7#1"/>
    <dgm:cxn modelId="{7419662C-4E54-4C1B-AEA3-864D3C0263F9}" type="presParOf" srcId="{A4221994-E60D-47C9-ACDA-2753C8738F70}" destId="{C5E7180F-CC0C-48DC-B5D0-3224EBE96E75}" srcOrd="3" destOrd="0" presId="urn:microsoft.com/office/officeart/2005/8/layout/hList7#1"/>
    <dgm:cxn modelId="{F32DBA2E-94F7-4DA2-B270-47ABF52B210D}" type="presParOf" srcId="{898AEF4C-0355-4E5F-82F0-340135E9AC3E}" destId="{6BBD1EDA-B9AF-436E-A076-C40E42B5E34F}" srcOrd="5" destOrd="0" presId="urn:microsoft.com/office/officeart/2005/8/layout/hList7#1"/>
    <dgm:cxn modelId="{6ACF4F93-E377-46E8-BA5A-40E49E91D621}" type="presParOf" srcId="{898AEF4C-0355-4E5F-82F0-340135E9AC3E}" destId="{CFF37DB6-ABCE-4896-A65E-63F6E32F48B9}" srcOrd="6" destOrd="0" presId="urn:microsoft.com/office/officeart/2005/8/layout/hList7#1"/>
    <dgm:cxn modelId="{93D97D72-DD17-4105-A005-52A379E8CAC0}" type="presParOf" srcId="{CFF37DB6-ABCE-4896-A65E-63F6E32F48B9}" destId="{000DE9FD-E881-4D25-AD5D-4726BC3E957F}" srcOrd="0" destOrd="0" presId="urn:microsoft.com/office/officeart/2005/8/layout/hList7#1"/>
    <dgm:cxn modelId="{AA953D8F-30B1-4EE1-8171-9C501CBC1BEF}" type="presParOf" srcId="{CFF37DB6-ABCE-4896-A65E-63F6E32F48B9}" destId="{C63E1C51-FCF6-4FA7-B90A-F5AB172A59A0}" srcOrd="1" destOrd="0" presId="urn:microsoft.com/office/officeart/2005/8/layout/hList7#1"/>
    <dgm:cxn modelId="{80D4064A-2DE3-4C0E-A6D1-4E82E1A1B0A0}" type="presParOf" srcId="{CFF37DB6-ABCE-4896-A65E-63F6E32F48B9}" destId="{7C1E50CB-8135-4833-A8D8-1453C4C9F30B}" srcOrd="2" destOrd="0" presId="urn:microsoft.com/office/officeart/2005/8/layout/hList7#1"/>
    <dgm:cxn modelId="{9277BCDB-6D6E-453B-AC7B-FB6CE0E6461F}" type="presParOf" srcId="{CFF37DB6-ABCE-4896-A65E-63F6E32F48B9}" destId="{E935CBC0-75E4-4470-9237-68538A978A6F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6BE3BD-F260-49D7-8F31-ADDE0F726BC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B4D059-ECE7-47A4-898A-256B1BFD4365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College Mission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F2A8C886-9239-487B-B1FF-1E38CEF6F199}" type="par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93F73E5-8F3D-4D14-B04B-AEF4771876CA}" type="sib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728E02CC-D5CF-4381-9EB2-D53AF0B617FE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Program Review &amp; SLOs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EE2E4D49-7221-4DD5-B8FE-74A77B417BC1}" type="par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AC346778-9B80-4FB0-9215-E4CF3057C1F0}" type="sib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B66935F7-6805-421E-B2B6-9C9F2857A8D0}">
      <dgm:prSet phldrT="[Text]"/>
      <dgm:spPr>
        <a:solidFill>
          <a:srgbClr val="8FC21C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Developed Goals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005136A1-6B4C-469E-94A2-9DC5F41CACCF}" type="par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1233B1E-A83C-431C-97DB-F9533CF670BB}" type="sib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CCB6D8E-0D40-4DBF-9E77-07F439368410}">
      <dgm:prSet phldrT="[Text]"/>
      <dgm:spPr>
        <a:solidFill>
          <a:srgbClr val="6246D8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Resource Allocation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C0E4BEB3-9E76-41BC-9ABE-64E8768DBF5F}" type="par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439E067-5DA3-4097-94A5-D0EFAC4728B5}" type="sib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4194AC7-46BE-4608-9C28-DE968FE41C90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Implement-</a:t>
          </a:r>
          <a:r>
            <a:rPr lang="en-US" b="1" dirty="0" err="1" smtClean="0">
              <a:solidFill>
                <a:schemeClr val="bg1"/>
              </a:solidFill>
              <a:latin typeface="Century Gothic" pitchFamily="34" charset="0"/>
            </a:rPr>
            <a:t>ation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64EA779C-AED6-415D-AAF5-2814A77FDAA5}" type="par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5268F750-2598-4B30-AAB7-7853EADBF560}" type="sib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3267E37-E9E7-4909-8E6E-6277836B5C81}" type="pres">
      <dgm:prSet presAssocID="{B56BE3BD-F260-49D7-8F31-ADDE0F726B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47E1CB-8CDC-4597-BEDF-6DAC71E271F7}" type="pres">
      <dgm:prSet presAssocID="{24B4D059-ECE7-47A4-898A-256B1BFD4365}" presName="centerShape" presStyleLbl="node0" presStyleIdx="0" presStyleCnt="1"/>
      <dgm:spPr/>
      <dgm:t>
        <a:bodyPr/>
        <a:lstStyle/>
        <a:p>
          <a:endParaRPr lang="en-US"/>
        </a:p>
      </dgm:t>
    </dgm:pt>
    <dgm:pt modelId="{94839A9F-6551-40E5-8FB8-84FC9BB25123}" type="pres">
      <dgm:prSet presAssocID="{728E02CC-D5CF-4381-9EB2-D53AF0B617F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48630D-F633-4B3B-BD38-34409B11A693}" type="pres">
      <dgm:prSet presAssocID="{728E02CC-D5CF-4381-9EB2-D53AF0B617FE}" presName="dummy" presStyleCnt="0"/>
      <dgm:spPr/>
    </dgm:pt>
    <dgm:pt modelId="{92CE4FD8-2897-4FB2-A7D2-49CA3A4930DB}" type="pres">
      <dgm:prSet presAssocID="{AC346778-9B80-4FB0-9215-E4CF3057C1F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B218C013-3D7B-4A54-B0B8-5755D959BC05}" type="pres">
      <dgm:prSet presAssocID="{B66935F7-6805-421E-B2B6-9C9F2857A8D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535A77-78FC-43A7-AF56-80B368A6F738}" type="pres">
      <dgm:prSet presAssocID="{B66935F7-6805-421E-B2B6-9C9F2857A8D0}" presName="dummy" presStyleCnt="0"/>
      <dgm:spPr/>
    </dgm:pt>
    <dgm:pt modelId="{B1723977-1A34-4B81-B39B-0637BDE456B4}" type="pres">
      <dgm:prSet presAssocID="{61233B1E-A83C-431C-97DB-F9533CF670B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D8DBB09-32AC-4832-B6CC-89FE86289A0E}" type="pres">
      <dgm:prSet presAssocID="{8CCB6D8E-0D40-4DBF-9E77-07F43936841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9530C9-1F8D-4161-845D-BE44866F4FE8}" type="pres">
      <dgm:prSet presAssocID="{8CCB6D8E-0D40-4DBF-9E77-07F439368410}" presName="dummy" presStyleCnt="0"/>
      <dgm:spPr/>
    </dgm:pt>
    <dgm:pt modelId="{6A980244-2AC5-4D80-9DDD-17629A817C25}" type="pres">
      <dgm:prSet presAssocID="{6439E067-5DA3-4097-94A5-D0EFAC4728B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33478A7-5E63-44ED-8862-E7829420D093}" type="pres">
      <dgm:prSet presAssocID="{F4194AC7-46BE-4608-9C28-DE968FE41C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D7B7D-E768-49B1-B20D-A30B8AD861D2}" type="pres">
      <dgm:prSet presAssocID="{F4194AC7-46BE-4608-9C28-DE968FE41C90}" presName="dummy" presStyleCnt="0"/>
      <dgm:spPr/>
    </dgm:pt>
    <dgm:pt modelId="{0EF3726A-6F84-4C1D-AB7D-E0AC39BBC1B3}" type="pres">
      <dgm:prSet presAssocID="{5268F750-2598-4B30-AAB7-7853EADBF560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FBD5D2F5-5C72-4E98-B244-63FC502B0E1C}" type="presOf" srcId="{61233B1E-A83C-431C-97DB-F9533CF670BB}" destId="{B1723977-1A34-4B81-B39B-0637BDE456B4}" srcOrd="0" destOrd="0" presId="urn:microsoft.com/office/officeart/2005/8/layout/radial6"/>
    <dgm:cxn modelId="{175C929D-7CDE-44CC-9BE2-6CFCC994B0FC}" type="presOf" srcId="{8CCB6D8E-0D40-4DBF-9E77-07F439368410}" destId="{5D8DBB09-32AC-4832-B6CC-89FE86289A0E}" srcOrd="0" destOrd="0" presId="urn:microsoft.com/office/officeart/2005/8/layout/radial6"/>
    <dgm:cxn modelId="{2C6C0444-80E4-4DBB-A5FC-24C384D1DD7A}" srcId="{24B4D059-ECE7-47A4-898A-256B1BFD4365}" destId="{8CCB6D8E-0D40-4DBF-9E77-07F439368410}" srcOrd="2" destOrd="0" parTransId="{C0E4BEB3-9E76-41BC-9ABE-64E8768DBF5F}" sibTransId="{6439E067-5DA3-4097-94A5-D0EFAC4728B5}"/>
    <dgm:cxn modelId="{DAA05F66-6655-4385-A2D2-59C653A2B6B2}" srcId="{24B4D059-ECE7-47A4-898A-256B1BFD4365}" destId="{F4194AC7-46BE-4608-9C28-DE968FE41C90}" srcOrd="3" destOrd="0" parTransId="{64EA779C-AED6-415D-AAF5-2814A77FDAA5}" sibTransId="{5268F750-2598-4B30-AAB7-7853EADBF560}"/>
    <dgm:cxn modelId="{70FA2AFC-E444-4126-B263-416BABAE2539}" type="presOf" srcId="{B66935F7-6805-421E-B2B6-9C9F2857A8D0}" destId="{B218C013-3D7B-4A54-B0B8-5755D959BC05}" srcOrd="0" destOrd="0" presId="urn:microsoft.com/office/officeart/2005/8/layout/radial6"/>
    <dgm:cxn modelId="{6C48F35C-6657-4FE5-A504-D95A9B0B79D6}" srcId="{B56BE3BD-F260-49D7-8F31-ADDE0F726BC6}" destId="{24B4D059-ECE7-47A4-898A-256B1BFD4365}" srcOrd="0" destOrd="0" parTransId="{F2A8C886-9239-487B-B1FF-1E38CEF6F199}" sibTransId="{F93F73E5-8F3D-4D14-B04B-AEF4771876CA}"/>
    <dgm:cxn modelId="{DC851A36-58A8-4AD3-89FB-196D3A69ADB8}" type="presOf" srcId="{5268F750-2598-4B30-AAB7-7853EADBF560}" destId="{0EF3726A-6F84-4C1D-AB7D-E0AC39BBC1B3}" srcOrd="0" destOrd="0" presId="urn:microsoft.com/office/officeart/2005/8/layout/radial6"/>
    <dgm:cxn modelId="{E3A19A7F-4B21-4E49-871E-18C71D889032}" type="presOf" srcId="{AC346778-9B80-4FB0-9215-E4CF3057C1F0}" destId="{92CE4FD8-2897-4FB2-A7D2-49CA3A4930DB}" srcOrd="0" destOrd="0" presId="urn:microsoft.com/office/officeart/2005/8/layout/radial6"/>
    <dgm:cxn modelId="{0FE17D0B-780B-4303-9E15-6BD422EDB41B}" srcId="{24B4D059-ECE7-47A4-898A-256B1BFD4365}" destId="{728E02CC-D5CF-4381-9EB2-D53AF0B617FE}" srcOrd="0" destOrd="0" parTransId="{EE2E4D49-7221-4DD5-B8FE-74A77B417BC1}" sibTransId="{AC346778-9B80-4FB0-9215-E4CF3057C1F0}"/>
    <dgm:cxn modelId="{1D608DCA-D2FD-4B91-8B77-F1BEB9566439}" type="presOf" srcId="{24B4D059-ECE7-47A4-898A-256B1BFD4365}" destId="{8547E1CB-8CDC-4597-BEDF-6DAC71E271F7}" srcOrd="0" destOrd="0" presId="urn:microsoft.com/office/officeart/2005/8/layout/radial6"/>
    <dgm:cxn modelId="{4B141B02-09AD-40D7-938F-A6A6B5865111}" type="presOf" srcId="{F4194AC7-46BE-4608-9C28-DE968FE41C90}" destId="{533478A7-5E63-44ED-8862-E7829420D093}" srcOrd="0" destOrd="0" presId="urn:microsoft.com/office/officeart/2005/8/layout/radial6"/>
    <dgm:cxn modelId="{B400A176-0AE1-4177-9B9E-7B4FBCB296CA}" srcId="{24B4D059-ECE7-47A4-898A-256B1BFD4365}" destId="{B66935F7-6805-421E-B2B6-9C9F2857A8D0}" srcOrd="1" destOrd="0" parTransId="{005136A1-6B4C-469E-94A2-9DC5F41CACCF}" sibTransId="{61233B1E-A83C-431C-97DB-F9533CF670BB}"/>
    <dgm:cxn modelId="{B6D26AAE-0F1C-4539-B96C-00EB02E6075E}" type="presOf" srcId="{6439E067-5DA3-4097-94A5-D0EFAC4728B5}" destId="{6A980244-2AC5-4D80-9DDD-17629A817C25}" srcOrd="0" destOrd="0" presId="urn:microsoft.com/office/officeart/2005/8/layout/radial6"/>
    <dgm:cxn modelId="{9C2EEEF2-DB4F-49FC-B7D3-5E55CECE139D}" type="presOf" srcId="{B56BE3BD-F260-49D7-8F31-ADDE0F726BC6}" destId="{83267E37-E9E7-4909-8E6E-6277836B5C81}" srcOrd="0" destOrd="0" presId="urn:microsoft.com/office/officeart/2005/8/layout/radial6"/>
    <dgm:cxn modelId="{A068B897-1D56-4787-A27F-9E393D3C6D60}" type="presOf" srcId="{728E02CC-D5CF-4381-9EB2-D53AF0B617FE}" destId="{94839A9F-6551-40E5-8FB8-84FC9BB25123}" srcOrd="0" destOrd="0" presId="urn:microsoft.com/office/officeart/2005/8/layout/radial6"/>
    <dgm:cxn modelId="{B133D8ED-BF76-4545-80EE-8F20E6F0A320}" type="presParOf" srcId="{83267E37-E9E7-4909-8E6E-6277836B5C81}" destId="{8547E1CB-8CDC-4597-BEDF-6DAC71E271F7}" srcOrd="0" destOrd="0" presId="urn:microsoft.com/office/officeart/2005/8/layout/radial6"/>
    <dgm:cxn modelId="{D4B59AA5-61D0-4480-831B-78B666FA05D4}" type="presParOf" srcId="{83267E37-E9E7-4909-8E6E-6277836B5C81}" destId="{94839A9F-6551-40E5-8FB8-84FC9BB25123}" srcOrd="1" destOrd="0" presId="urn:microsoft.com/office/officeart/2005/8/layout/radial6"/>
    <dgm:cxn modelId="{4028D1EB-2955-4EE3-925D-25A4189A242A}" type="presParOf" srcId="{83267E37-E9E7-4909-8E6E-6277836B5C81}" destId="{D748630D-F633-4B3B-BD38-34409B11A693}" srcOrd="2" destOrd="0" presId="urn:microsoft.com/office/officeart/2005/8/layout/radial6"/>
    <dgm:cxn modelId="{1C5A9541-9918-47DA-BA4F-2CDBD467D96C}" type="presParOf" srcId="{83267E37-E9E7-4909-8E6E-6277836B5C81}" destId="{92CE4FD8-2897-4FB2-A7D2-49CA3A4930DB}" srcOrd="3" destOrd="0" presId="urn:microsoft.com/office/officeart/2005/8/layout/radial6"/>
    <dgm:cxn modelId="{4575FF6D-907E-485D-A018-CF425490B612}" type="presParOf" srcId="{83267E37-E9E7-4909-8E6E-6277836B5C81}" destId="{B218C013-3D7B-4A54-B0B8-5755D959BC05}" srcOrd="4" destOrd="0" presId="urn:microsoft.com/office/officeart/2005/8/layout/radial6"/>
    <dgm:cxn modelId="{D266E056-53E0-476F-9B56-B2AC2EEFAEC3}" type="presParOf" srcId="{83267E37-E9E7-4909-8E6E-6277836B5C81}" destId="{4A535A77-78FC-43A7-AF56-80B368A6F738}" srcOrd="5" destOrd="0" presId="urn:microsoft.com/office/officeart/2005/8/layout/radial6"/>
    <dgm:cxn modelId="{7323226A-581E-458C-ACF7-9CF8D3C68A16}" type="presParOf" srcId="{83267E37-E9E7-4909-8E6E-6277836B5C81}" destId="{B1723977-1A34-4B81-B39B-0637BDE456B4}" srcOrd="6" destOrd="0" presId="urn:microsoft.com/office/officeart/2005/8/layout/radial6"/>
    <dgm:cxn modelId="{F49F93DA-682B-48C5-AB35-407E4F2964A8}" type="presParOf" srcId="{83267E37-E9E7-4909-8E6E-6277836B5C81}" destId="{5D8DBB09-32AC-4832-B6CC-89FE86289A0E}" srcOrd="7" destOrd="0" presId="urn:microsoft.com/office/officeart/2005/8/layout/radial6"/>
    <dgm:cxn modelId="{2A443EFE-94CE-405D-A10E-24489895D76E}" type="presParOf" srcId="{83267E37-E9E7-4909-8E6E-6277836B5C81}" destId="{E49530C9-1F8D-4161-845D-BE44866F4FE8}" srcOrd="8" destOrd="0" presId="urn:microsoft.com/office/officeart/2005/8/layout/radial6"/>
    <dgm:cxn modelId="{59E8E3EB-C318-47EF-AB08-05C194115AE2}" type="presParOf" srcId="{83267E37-E9E7-4909-8E6E-6277836B5C81}" destId="{6A980244-2AC5-4D80-9DDD-17629A817C25}" srcOrd="9" destOrd="0" presId="urn:microsoft.com/office/officeart/2005/8/layout/radial6"/>
    <dgm:cxn modelId="{0B823A0B-F322-424F-A726-3756EF486451}" type="presParOf" srcId="{83267E37-E9E7-4909-8E6E-6277836B5C81}" destId="{533478A7-5E63-44ED-8862-E7829420D093}" srcOrd="10" destOrd="0" presId="urn:microsoft.com/office/officeart/2005/8/layout/radial6"/>
    <dgm:cxn modelId="{B6C5C535-F54D-4A17-ADA8-6A9CA97CD173}" type="presParOf" srcId="{83267E37-E9E7-4909-8E6E-6277836B5C81}" destId="{BFED7B7D-E768-49B1-B20D-A30B8AD861D2}" srcOrd="11" destOrd="0" presId="urn:microsoft.com/office/officeart/2005/8/layout/radial6"/>
    <dgm:cxn modelId="{58EFF8D7-534F-4F85-9552-B1304458838E}" type="presParOf" srcId="{83267E37-E9E7-4909-8E6E-6277836B5C81}" destId="{0EF3726A-6F84-4C1D-AB7D-E0AC39BBC1B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6BE3BD-F260-49D7-8F31-ADDE0F726BC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B4D059-ECE7-47A4-898A-256B1BFD436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College Mission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F2A8C886-9239-487B-B1FF-1E38CEF6F199}" type="par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93F73E5-8F3D-4D14-B04B-AEF4771876CA}" type="sib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728E02CC-D5CF-4381-9EB2-D53AF0B617FE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Program Review &amp; SLOs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EE2E4D49-7221-4DD5-B8FE-74A77B417BC1}" type="par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AC346778-9B80-4FB0-9215-E4CF3057C1F0}" type="sib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B66935F7-6805-421E-B2B6-9C9F2857A8D0}">
      <dgm:prSet phldrT="[Text]"/>
      <dgm:spPr>
        <a:solidFill>
          <a:srgbClr val="8FC21C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Developed Goals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005136A1-6B4C-469E-94A2-9DC5F41CACCF}" type="par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1233B1E-A83C-431C-97DB-F9533CF670BB}" type="sib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CCB6D8E-0D40-4DBF-9E77-07F439368410}">
      <dgm:prSet phldrT="[Text]"/>
      <dgm:spPr>
        <a:solidFill>
          <a:srgbClr val="6246D8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Resource Allocation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C0E4BEB3-9E76-41BC-9ABE-64E8768DBF5F}" type="par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439E067-5DA3-4097-94A5-D0EFAC4728B5}" type="sib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4194AC7-46BE-4608-9C28-DE968FE41C90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Implement-</a:t>
          </a:r>
          <a:r>
            <a:rPr lang="en-US" b="1" dirty="0" err="1" smtClean="0">
              <a:solidFill>
                <a:schemeClr val="tx1"/>
              </a:solidFill>
              <a:latin typeface="Century Gothic" pitchFamily="34" charset="0"/>
            </a:rPr>
            <a:t>ation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64EA779C-AED6-415D-AAF5-2814A77FDAA5}" type="par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5268F750-2598-4B30-AAB7-7853EADBF560}" type="sib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3267E37-E9E7-4909-8E6E-6277836B5C81}" type="pres">
      <dgm:prSet presAssocID="{B56BE3BD-F260-49D7-8F31-ADDE0F726B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47E1CB-8CDC-4597-BEDF-6DAC71E271F7}" type="pres">
      <dgm:prSet presAssocID="{24B4D059-ECE7-47A4-898A-256B1BFD4365}" presName="centerShape" presStyleLbl="node0" presStyleIdx="0" presStyleCnt="1"/>
      <dgm:spPr/>
      <dgm:t>
        <a:bodyPr/>
        <a:lstStyle/>
        <a:p>
          <a:endParaRPr lang="en-US"/>
        </a:p>
      </dgm:t>
    </dgm:pt>
    <dgm:pt modelId="{94839A9F-6551-40E5-8FB8-84FC9BB25123}" type="pres">
      <dgm:prSet presAssocID="{728E02CC-D5CF-4381-9EB2-D53AF0B617F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48630D-F633-4B3B-BD38-34409B11A693}" type="pres">
      <dgm:prSet presAssocID="{728E02CC-D5CF-4381-9EB2-D53AF0B617FE}" presName="dummy" presStyleCnt="0"/>
      <dgm:spPr/>
    </dgm:pt>
    <dgm:pt modelId="{92CE4FD8-2897-4FB2-A7D2-49CA3A4930DB}" type="pres">
      <dgm:prSet presAssocID="{AC346778-9B80-4FB0-9215-E4CF3057C1F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B218C013-3D7B-4A54-B0B8-5755D959BC05}" type="pres">
      <dgm:prSet presAssocID="{B66935F7-6805-421E-B2B6-9C9F2857A8D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535A77-78FC-43A7-AF56-80B368A6F738}" type="pres">
      <dgm:prSet presAssocID="{B66935F7-6805-421E-B2B6-9C9F2857A8D0}" presName="dummy" presStyleCnt="0"/>
      <dgm:spPr/>
    </dgm:pt>
    <dgm:pt modelId="{B1723977-1A34-4B81-B39B-0637BDE456B4}" type="pres">
      <dgm:prSet presAssocID="{61233B1E-A83C-431C-97DB-F9533CF670B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D8DBB09-32AC-4832-B6CC-89FE86289A0E}" type="pres">
      <dgm:prSet presAssocID="{8CCB6D8E-0D40-4DBF-9E77-07F43936841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9530C9-1F8D-4161-845D-BE44866F4FE8}" type="pres">
      <dgm:prSet presAssocID="{8CCB6D8E-0D40-4DBF-9E77-07F439368410}" presName="dummy" presStyleCnt="0"/>
      <dgm:spPr/>
    </dgm:pt>
    <dgm:pt modelId="{6A980244-2AC5-4D80-9DDD-17629A817C25}" type="pres">
      <dgm:prSet presAssocID="{6439E067-5DA3-4097-94A5-D0EFAC4728B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33478A7-5E63-44ED-8862-E7829420D093}" type="pres">
      <dgm:prSet presAssocID="{F4194AC7-46BE-4608-9C28-DE968FE41C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D7B7D-E768-49B1-B20D-A30B8AD861D2}" type="pres">
      <dgm:prSet presAssocID="{F4194AC7-46BE-4608-9C28-DE968FE41C90}" presName="dummy" presStyleCnt="0"/>
      <dgm:spPr/>
    </dgm:pt>
    <dgm:pt modelId="{0EF3726A-6F84-4C1D-AB7D-E0AC39BBC1B3}" type="pres">
      <dgm:prSet presAssocID="{5268F750-2598-4B30-AAB7-7853EADBF560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088B9DA8-986E-4736-B4D1-69DE2BB3F30C}" type="presOf" srcId="{F4194AC7-46BE-4608-9C28-DE968FE41C90}" destId="{533478A7-5E63-44ED-8862-E7829420D093}" srcOrd="0" destOrd="0" presId="urn:microsoft.com/office/officeart/2005/8/layout/radial6"/>
    <dgm:cxn modelId="{2C6C0444-80E4-4DBB-A5FC-24C384D1DD7A}" srcId="{24B4D059-ECE7-47A4-898A-256B1BFD4365}" destId="{8CCB6D8E-0D40-4DBF-9E77-07F439368410}" srcOrd="2" destOrd="0" parTransId="{C0E4BEB3-9E76-41BC-9ABE-64E8768DBF5F}" sibTransId="{6439E067-5DA3-4097-94A5-D0EFAC4728B5}"/>
    <dgm:cxn modelId="{DAA05F66-6655-4385-A2D2-59C653A2B6B2}" srcId="{24B4D059-ECE7-47A4-898A-256B1BFD4365}" destId="{F4194AC7-46BE-4608-9C28-DE968FE41C90}" srcOrd="3" destOrd="0" parTransId="{64EA779C-AED6-415D-AAF5-2814A77FDAA5}" sibTransId="{5268F750-2598-4B30-AAB7-7853EADBF560}"/>
    <dgm:cxn modelId="{627E4685-A060-46BF-9CB2-6D7FC2FBD8D5}" type="presOf" srcId="{B66935F7-6805-421E-B2B6-9C9F2857A8D0}" destId="{B218C013-3D7B-4A54-B0B8-5755D959BC05}" srcOrd="0" destOrd="0" presId="urn:microsoft.com/office/officeart/2005/8/layout/radial6"/>
    <dgm:cxn modelId="{C9386409-B90E-4BB5-ADFE-213017AF4162}" type="presOf" srcId="{AC346778-9B80-4FB0-9215-E4CF3057C1F0}" destId="{92CE4FD8-2897-4FB2-A7D2-49CA3A4930DB}" srcOrd="0" destOrd="0" presId="urn:microsoft.com/office/officeart/2005/8/layout/radial6"/>
    <dgm:cxn modelId="{D920B1D8-BD3E-487D-A71E-2F0BC66D4449}" type="presOf" srcId="{61233B1E-A83C-431C-97DB-F9533CF670BB}" destId="{B1723977-1A34-4B81-B39B-0637BDE456B4}" srcOrd="0" destOrd="0" presId="urn:microsoft.com/office/officeart/2005/8/layout/radial6"/>
    <dgm:cxn modelId="{42578F36-6E52-417F-9647-FFD5AD2C9706}" type="presOf" srcId="{6439E067-5DA3-4097-94A5-D0EFAC4728B5}" destId="{6A980244-2AC5-4D80-9DDD-17629A817C25}" srcOrd="0" destOrd="0" presId="urn:microsoft.com/office/officeart/2005/8/layout/radial6"/>
    <dgm:cxn modelId="{6C48F35C-6657-4FE5-A504-D95A9B0B79D6}" srcId="{B56BE3BD-F260-49D7-8F31-ADDE0F726BC6}" destId="{24B4D059-ECE7-47A4-898A-256B1BFD4365}" srcOrd="0" destOrd="0" parTransId="{F2A8C886-9239-487B-B1FF-1E38CEF6F199}" sibTransId="{F93F73E5-8F3D-4D14-B04B-AEF4771876CA}"/>
    <dgm:cxn modelId="{F4EEFB11-EC39-4B56-8FEE-94C9451F5128}" type="presOf" srcId="{8CCB6D8E-0D40-4DBF-9E77-07F439368410}" destId="{5D8DBB09-32AC-4832-B6CC-89FE86289A0E}" srcOrd="0" destOrd="0" presId="urn:microsoft.com/office/officeart/2005/8/layout/radial6"/>
    <dgm:cxn modelId="{311B9D95-9FC3-4B1D-94B5-01B117CBA078}" type="presOf" srcId="{5268F750-2598-4B30-AAB7-7853EADBF560}" destId="{0EF3726A-6F84-4C1D-AB7D-E0AC39BBC1B3}" srcOrd="0" destOrd="0" presId="urn:microsoft.com/office/officeart/2005/8/layout/radial6"/>
    <dgm:cxn modelId="{0FE17D0B-780B-4303-9E15-6BD422EDB41B}" srcId="{24B4D059-ECE7-47A4-898A-256B1BFD4365}" destId="{728E02CC-D5CF-4381-9EB2-D53AF0B617FE}" srcOrd="0" destOrd="0" parTransId="{EE2E4D49-7221-4DD5-B8FE-74A77B417BC1}" sibTransId="{AC346778-9B80-4FB0-9215-E4CF3057C1F0}"/>
    <dgm:cxn modelId="{B400A176-0AE1-4177-9B9E-7B4FBCB296CA}" srcId="{24B4D059-ECE7-47A4-898A-256B1BFD4365}" destId="{B66935F7-6805-421E-B2B6-9C9F2857A8D0}" srcOrd="1" destOrd="0" parTransId="{005136A1-6B4C-469E-94A2-9DC5F41CACCF}" sibTransId="{61233B1E-A83C-431C-97DB-F9533CF670BB}"/>
    <dgm:cxn modelId="{B47AF563-71EC-4FA9-85D4-D17B5E083A10}" type="presOf" srcId="{728E02CC-D5CF-4381-9EB2-D53AF0B617FE}" destId="{94839A9F-6551-40E5-8FB8-84FC9BB25123}" srcOrd="0" destOrd="0" presId="urn:microsoft.com/office/officeart/2005/8/layout/radial6"/>
    <dgm:cxn modelId="{E8510954-C8E3-4C4A-8D82-CB2FD8D5690C}" type="presOf" srcId="{24B4D059-ECE7-47A4-898A-256B1BFD4365}" destId="{8547E1CB-8CDC-4597-BEDF-6DAC71E271F7}" srcOrd="0" destOrd="0" presId="urn:microsoft.com/office/officeart/2005/8/layout/radial6"/>
    <dgm:cxn modelId="{201225FF-664E-4EB0-ACF7-93230C7B8BB6}" type="presOf" srcId="{B56BE3BD-F260-49D7-8F31-ADDE0F726BC6}" destId="{83267E37-E9E7-4909-8E6E-6277836B5C81}" srcOrd="0" destOrd="0" presId="urn:microsoft.com/office/officeart/2005/8/layout/radial6"/>
    <dgm:cxn modelId="{164BD950-4DC6-481F-9C60-AE80935359FF}" type="presParOf" srcId="{83267E37-E9E7-4909-8E6E-6277836B5C81}" destId="{8547E1CB-8CDC-4597-BEDF-6DAC71E271F7}" srcOrd="0" destOrd="0" presId="urn:microsoft.com/office/officeart/2005/8/layout/radial6"/>
    <dgm:cxn modelId="{B59D1C98-582D-4182-B69E-EBDFC6048341}" type="presParOf" srcId="{83267E37-E9E7-4909-8E6E-6277836B5C81}" destId="{94839A9F-6551-40E5-8FB8-84FC9BB25123}" srcOrd="1" destOrd="0" presId="urn:microsoft.com/office/officeart/2005/8/layout/radial6"/>
    <dgm:cxn modelId="{CF2D697B-F4D7-4E32-AFEC-65C1858EFF19}" type="presParOf" srcId="{83267E37-E9E7-4909-8E6E-6277836B5C81}" destId="{D748630D-F633-4B3B-BD38-34409B11A693}" srcOrd="2" destOrd="0" presId="urn:microsoft.com/office/officeart/2005/8/layout/radial6"/>
    <dgm:cxn modelId="{5EB58794-E631-4E9D-9E44-1D9EAB6D231C}" type="presParOf" srcId="{83267E37-E9E7-4909-8E6E-6277836B5C81}" destId="{92CE4FD8-2897-4FB2-A7D2-49CA3A4930DB}" srcOrd="3" destOrd="0" presId="urn:microsoft.com/office/officeart/2005/8/layout/radial6"/>
    <dgm:cxn modelId="{185FAB60-17AF-4BF9-9245-320B9D468251}" type="presParOf" srcId="{83267E37-E9E7-4909-8E6E-6277836B5C81}" destId="{B218C013-3D7B-4A54-B0B8-5755D959BC05}" srcOrd="4" destOrd="0" presId="urn:microsoft.com/office/officeart/2005/8/layout/radial6"/>
    <dgm:cxn modelId="{72EF077B-D7DF-49E5-815D-79306679A4D2}" type="presParOf" srcId="{83267E37-E9E7-4909-8E6E-6277836B5C81}" destId="{4A535A77-78FC-43A7-AF56-80B368A6F738}" srcOrd="5" destOrd="0" presId="urn:microsoft.com/office/officeart/2005/8/layout/radial6"/>
    <dgm:cxn modelId="{E2C00B32-7B8B-4FCC-A30D-B0A9566F1EFF}" type="presParOf" srcId="{83267E37-E9E7-4909-8E6E-6277836B5C81}" destId="{B1723977-1A34-4B81-B39B-0637BDE456B4}" srcOrd="6" destOrd="0" presId="urn:microsoft.com/office/officeart/2005/8/layout/radial6"/>
    <dgm:cxn modelId="{275E4B7B-5B90-4969-A06F-FEC57FEE46BE}" type="presParOf" srcId="{83267E37-E9E7-4909-8E6E-6277836B5C81}" destId="{5D8DBB09-32AC-4832-B6CC-89FE86289A0E}" srcOrd="7" destOrd="0" presId="urn:microsoft.com/office/officeart/2005/8/layout/radial6"/>
    <dgm:cxn modelId="{7A0E61B0-FDD0-4D03-8257-048D77D5D6E8}" type="presParOf" srcId="{83267E37-E9E7-4909-8E6E-6277836B5C81}" destId="{E49530C9-1F8D-4161-845D-BE44866F4FE8}" srcOrd="8" destOrd="0" presId="urn:microsoft.com/office/officeart/2005/8/layout/radial6"/>
    <dgm:cxn modelId="{DAC3466D-57A2-494C-BF60-3F3498E7D71C}" type="presParOf" srcId="{83267E37-E9E7-4909-8E6E-6277836B5C81}" destId="{6A980244-2AC5-4D80-9DDD-17629A817C25}" srcOrd="9" destOrd="0" presId="urn:microsoft.com/office/officeart/2005/8/layout/radial6"/>
    <dgm:cxn modelId="{7F39AAE3-484E-4C17-A710-06DDA063EE2B}" type="presParOf" srcId="{83267E37-E9E7-4909-8E6E-6277836B5C81}" destId="{533478A7-5E63-44ED-8862-E7829420D093}" srcOrd="10" destOrd="0" presId="urn:microsoft.com/office/officeart/2005/8/layout/radial6"/>
    <dgm:cxn modelId="{89C74515-AF13-4CA6-AA56-2B151EED285D}" type="presParOf" srcId="{83267E37-E9E7-4909-8E6E-6277836B5C81}" destId="{BFED7B7D-E768-49B1-B20D-A30B8AD861D2}" srcOrd="11" destOrd="0" presId="urn:microsoft.com/office/officeart/2005/8/layout/radial6"/>
    <dgm:cxn modelId="{9A450A2F-16DB-4ADE-8FF1-BF1D5B5941B0}" type="presParOf" srcId="{83267E37-E9E7-4909-8E6E-6277836B5C81}" destId="{0EF3726A-6F84-4C1D-AB7D-E0AC39BBC1B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49BBF7-B675-4F31-97B6-E2A3B0E3EF76}" type="doc">
      <dgm:prSet loTypeId="urn:microsoft.com/office/officeart/2005/8/layout/matrix1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D864500-B81E-4C41-86FC-D4662058EE95}">
      <dgm:prSet phldrT="[Text]" custT="1"/>
      <dgm:spPr/>
      <dgm:t>
        <a:bodyPr/>
        <a:lstStyle/>
        <a:p>
          <a:r>
            <a:rPr lang="en-US" sz="2600" b="1" dirty="0" smtClean="0">
              <a:latin typeface="Century Gothic" pitchFamily="34" charset="0"/>
            </a:rPr>
            <a:t>Call to action: be prepared for house calls</a:t>
          </a:r>
          <a:endParaRPr lang="en-US" sz="2600" b="1" dirty="0">
            <a:latin typeface="Century Gothic" pitchFamily="34" charset="0"/>
          </a:endParaRPr>
        </a:p>
      </dgm:t>
    </dgm:pt>
    <dgm:pt modelId="{A0636F82-77B9-4C23-852B-0F4203260EC8}" type="parTrans" cxnId="{367435D9-8792-425A-AA08-BF7CF298327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A509ADB3-3D40-4ECF-AF65-9C45204A86ED}" type="sibTrans" cxnId="{367435D9-8792-425A-AA08-BF7CF298327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9C5686F6-5D41-4CC9-A387-C4429B82D039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Complete100% course and program assessment, Fall 2012</a:t>
          </a:r>
        </a:p>
        <a:p>
          <a:r>
            <a:rPr lang="en-US" b="0" dirty="0" smtClean="0">
              <a:latin typeface="Century Gothic" pitchFamily="34" charset="0"/>
            </a:rPr>
            <a:t>Submit ACCJC SLO report, March 2013</a:t>
          </a:r>
          <a:endParaRPr lang="en-US" b="0" dirty="0">
            <a:latin typeface="Century Gothic" pitchFamily="34" charset="0"/>
          </a:endParaRPr>
        </a:p>
      </dgm:t>
    </dgm:pt>
    <dgm:pt modelId="{9FBBC6EA-4388-44D3-920D-49FB2193B62F}" type="parTrans" cxnId="{2D4E4752-3D54-49AF-BAA3-8B8085C0FBC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E2688A1C-53AB-4418-8B56-77AC38E776F3}" type="sibTrans" cxnId="{2D4E4752-3D54-49AF-BAA3-8B8085C0FBC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7E55FC92-4FED-40DD-95AE-E97A34EF188F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Program and institutional assessments in progress</a:t>
          </a:r>
          <a:endParaRPr lang="en-US" b="0" dirty="0">
            <a:latin typeface="Century Gothic" pitchFamily="34" charset="0"/>
          </a:endParaRPr>
        </a:p>
      </dgm:t>
    </dgm:pt>
    <dgm:pt modelId="{5AC2EF39-9F16-439A-8234-562FC6699584}" type="parTrans" cxnId="{922FDBE0-6D8E-47A5-AF24-FD32D7D4069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DC6AE3CF-77BA-4552-8CAF-D737D04ECFC5}" type="sibTrans" cxnId="{922FDBE0-6D8E-47A5-AF24-FD32D7D4069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1383D126-BFA3-4C4D-A9A1-E27D4E53DE36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Ensure all syllabi contain course SLOs and assessment methods</a:t>
          </a:r>
          <a:endParaRPr lang="en-US" b="0" dirty="0">
            <a:latin typeface="Century Gothic" pitchFamily="34" charset="0"/>
          </a:endParaRPr>
        </a:p>
      </dgm:t>
    </dgm:pt>
    <dgm:pt modelId="{55F1E346-4740-492E-AC8C-86AB9C7A4D7D}" type="parTrans" cxnId="{35FA0E2E-F44A-406C-84F4-C9881F23EEA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A8504796-D207-4C2F-B99D-13E6A1C622AB}" type="sibTrans" cxnId="{35FA0E2E-F44A-406C-84F4-C9881F23EEA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F5E0890F-964F-4970-A4E3-EB54ADE1B5DB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Robust dialogue about student learning that is integrated into goals, planning, and resource allocation</a:t>
          </a:r>
          <a:endParaRPr lang="en-US" b="0" dirty="0">
            <a:latin typeface="Century Gothic" pitchFamily="34" charset="0"/>
          </a:endParaRPr>
        </a:p>
      </dgm:t>
    </dgm:pt>
    <dgm:pt modelId="{2388FD28-A414-47F5-BDFD-1D12AA95911B}" type="parTrans" cxnId="{7948DCE9-86B3-4CC1-B50C-12C8FCF28971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30AC023E-9AC0-43A7-B1F1-C7AA4964EFBD}" type="sibTrans" cxnId="{7948DCE9-86B3-4CC1-B50C-12C8FCF28971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A3445D26-22A3-40D3-9D42-76657293494C}" type="pres">
      <dgm:prSet presAssocID="{D449BBF7-B675-4F31-97B6-E2A3B0E3EF7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61C274-2EFA-485E-8E94-185C9F752A16}" type="pres">
      <dgm:prSet presAssocID="{D449BBF7-B675-4F31-97B6-E2A3B0E3EF76}" presName="matrix" presStyleCnt="0"/>
      <dgm:spPr/>
    </dgm:pt>
    <dgm:pt modelId="{04AA0103-A8D6-4C3E-93EC-FC36C2152FEA}" type="pres">
      <dgm:prSet presAssocID="{D449BBF7-B675-4F31-97B6-E2A3B0E3EF76}" presName="tile1" presStyleLbl="node1" presStyleIdx="0" presStyleCnt="4" custScaleX="103571"/>
      <dgm:spPr/>
      <dgm:t>
        <a:bodyPr/>
        <a:lstStyle/>
        <a:p>
          <a:endParaRPr lang="en-US"/>
        </a:p>
      </dgm:t>
    </dgm:pt>
    <dgm:pt modelId="{E40A7690-B16D-4309-9FE7-0104EB3B61B0}" type="pres">
      <dgm:prSet presAssocID="{D449BBF7-B675-4F31-97B6-E2A3B0E3EF7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64039-B0E7-45E4-8054-F43C658FA49E}" type="pres">
      <dgm:prSet presAssocID="{D449BBF7-B675-4F31-97B6-E2A3B0E3EF76}" presName="tile2" presStyleLbl="node1" presStyleIdx="1" presStyleCnt="4"/>
      <dgm:spPr/>
      <dgm:t>
        <a:bodyPr/>
        <a:lstStyle/>
        <a:p>
          <a:endParaRPr lang="en-US"/>
        </a:p>
      </dgm:t>
    </dgm:pt>
    <dgm:pt modelId="{55BDBC9F-5AF8-493E-97BB-CD8A00588485}" type="pres">
      <dgm:prSet presAssocID="{D449BBF7-B675-4F31-97B6-E2A3B0E3EF7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A70CC-7EEE-4016-93F2-9A52FAF4F635}" type="pres">
      <dgm:prSet presAssocID="{D449BBF7-B675-4F31-97B6-E2A3B0E3EF76}" presName="tile3" presStyleLbl="node1" presStyleIdx="2" presStyleCnt="4" custScaleX="101785"/>
      <dgm:spPr/>
      <dgm:t>
        <a:bodyPr/>
        <a:lstStyle/>
        <a:p>
          <a:endParaRPr lang="en-US"/>
        </a:p>
      </dgm:t>
    </dgm:pt>
    <dgm:pt modelId="{119FE84C-8C0C-49E9-9A75-7C7AAFFDACF1}" type="pres">
      <dgm:prSet presAssocID="{D449BBF7-B675-4F31-97B6-E2A3B0E3EF7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A385D-7B00-44DE-BE17-358E2B933BD3}" type="pres">
      <dgm:prSet presAssocID="{D449BBF7-B675-4F31-97B6-E2A3B0E3EF76}" presName="tile4" presStyleLbl="node1" presStyleIdx="3" presStyleCnt="4"/>
      <dgm:spPr/>
      <dgm:t>
        <a:bodyPr/>
        <a:lstStyle/>
        <a:p>
          <a:endParaRPr lang="en-US"/>
        </a:p>
      </dgm:t>
    </dgm:pt>
    <dgm:pt modelId="{CD038A9B-B17F-4A9A-87A4-7F6CEDD76656}" type="pres">
      <dgm:prSet presAssocID="{D449BBF7-B675-4F31-97B6-E2A3B0E3EF7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8F02B-C8D5-43D6-8BDF-25812505ECA7}" type="pres">
      <dgm:prSet presAssocID="{D449BBF7-B675-4F31-97B6-E2A3B0E3EF76}" presName="centerTile" presStyleLbl="fgShp" presStyleIdx="0" presStyleCnt="1" custScaleX="113095" custScaleY="12537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9A3E501C-5A61-45E0-B38D-7143B1534548}" type="presOf" srcId="{7E55FC92-4FED-40DD-95AE-E97A34EF188F}" destId="{55BDBC9F-5AF8-493E-97BB-CD8A00588485}" srcOrd="1" destOrd="0" presId="urn:microsoft.com/office/officeart/2005/8/layout/matrix1"/>
    <dgm:cxn modelId="{AE657975-6419-4753-90BF-B203D3091C01}" type="presOf" srcId="{F5E0890F-964F-4970-A4E3-EB54ADE1B5DB}" destId="{3B2A385D-7B00-44DE-BE17-358E2B933BD3}" srcOrd="0" destOrd="0" presId="urn:microsoft.com/office/officeart/2005/8/layout/matrix1"/>
    <dgm:cxn modelId="{922FDBE0-6D8E-47A5-AF24-FD32D7D40695}" srcId="{8D864500-B81E-4C41-86FC-D4662058EE95}" destId="{7E55FC92-4FED-40DD-95AE-E97A34EF188F}" srcOrd="1" destOrd="0" parTransId="{5AC2EF39-9F16-439A-8234-562FC6699584}" sibTransId="{DC6AE3CF-77BA-4552-8CAF-D737D04ECFC5}"/>
    <dgm:cxn modelId="{367435D9-8792-425A-AA08-BF7CF2983275}" srcId="{D449BBF7-B675-4F31-97B6-E2A3B0E3EF76}" destId="{8D864500-B81E-4C41-86FC-D4662058EE95}" srcOrd="0" destOrd="0" parTransId="{A0636F82-77B9-4C23-852B-0F4203260EC8}" sibTransId="{A509ADB3-3D40-4ECF-AF65-9C45204A86ED}"/>
    <dgm:cxn modelId="{7948DCE9-86B3-4CC1-B50C-12C8FCF28971}" srcId="{8D864500-B81E-4C41-86FC-D4662058EE95}" destId="{F5E0890F-964F-4970-A4E3-EB54ADE1B5DB}" srcOrd="3" destOrd="0" parTransId="{2388FD28-A414-47F5-BDFD-1D12AA95911B}" sibTransId="{30AC023E-9AC0-43A7-B1F1-C7AA4964EFBD}"/>
    <dgm:cxn modelId="{106EAC5D-1DDE-4625-B06D-57D6E734A8E5}" type="presOf" srcId="{9C5686F6-5D41-4CC9-A387-C4429B82D039}" destId="{04AA0103-A8D6-4C3E-93EC-FC36C2152FEA}" srcOrd="0" destOrd="0" presId="urn:microsoft.com/office/officeart/2005/8/layout/matrix1"/>
    <dgm:cxn modelId="{2D4E4752-3D54-49AF-BAA3-8B8085C0FBC9}" srcId="{8D864500-B81E-4C41-86FC-D4662058EE95}" destId="{9C5686F6-5D41-4CC9-A387-C4429B82D039}" srcOrd="0" destOrd="0" parTransId="{9FBBC6EA-4388-44D3-920D-49FB2193B62F}" sibTransId="{E2688A1C-53AB-4418-8B56-77AC38E776F3}"/>
    <dgm:cxn modelId="{BE2E36DA-6DC0-40AA-9BD9-1DD3465D97AF}" type="presOf" srcId="{8D864500-B81E-4C41-86FC-D4662058EE95}" destId="{3C98F02B-C8D5-43D6-8BDF-25812505ECA7}" srcOrd="0" destOrd="0" presId="urn:microsoft.com/office/officeart/2005/8/layout/matrix1"/>
    <dgm:cxn modelId="{25CC3EBC-3A93-4C16-8943-E3FD3BA4F4A2}" type="presOf" srcId="{7E55FC92-4FED-40DD-95AE-E97A34EF188F}" destId="{92864039-B0E7-45E4-8054-F43C658FA49E}" srcOrd="0" destOrd="0" presId="urn:microsoft.com/office/officeart/2005/8/layout/matrix1"/>
    <dgm:cxn modelId="{F17ECBE6-3D9F-451C-848F-A09DD8194E90}" type="presOf" srcId="{D449BBF7-B675-4F31-97B6-E2A3B0E3EF76}" destId="{A3445D26-22A3-40D3-9D42-76657293494C}" srcOrd="0" destOrd="0" presId="urn:microsoft.com/office/officeart/2005/8/layout/matrix1"/>
    <dgm:cxn modelId="{7B32AA7F-13E4-4CA8-A82B-6BFB5B16DC32}" type="presOf" srcId="{1383D126-BFA3-4C4D-A9A1-E27D4E53DE36}" destId="{119FE84C-8C0C-49E9-9A75-7C7AAFFDACF1}" srcOrd="1" destOrd="0" presId="urn:microsoft.com/office/officeart/2005/8/layout/matrix1"/>
    <dgm:cxn modelId="{1F7EE99F-7CA2-4C4B-BCD6-64E95D4AEA0D}" type="presOf" srcId="{9C5686F6-5D41-4CC9-A387-C4429B82D039}" destId="{E40A7690-B16D-4309-9FE7-0104EB3B61B0}" srcOrd="1" destOrd="0" presId="urn:microsoft.com/office/officeart/2005/8/layout/matrix1"/>
    <dgm:cxn modelId="{35FA0E2E-F44A-406C-84F4-C9881F23EEA9}" srcId="{8D864500-B81E-4C41-86FC-D4662058EE95}" destId="{1383D126-BFA3-4C4D-A9A1-E27D4E53DE36}" srcOrd="2" destOrd="0" parTransId="{55F1E346-4740-492E-AC8C-86AB9C7A4D7D}" sibTransId="{A8504796-D207-4C2F-B99D-13E6A1C622AB}"/>
    <dgm:cxn modelId="{00F87D9E-61F9-40A4-8ED6-38F9DFDDB8B9}" type="presOf" srcId="{F5E0890F-964F-4970-A4E3-EB54ADE1B5DB}" destId="{CD038A9B-B17F-4A9A-87A4-7F6CEDD76656}" srcOrd="1" destOrd="0" presId="urn:microsoft.com/office/officeart/2005/8/layout/matrix1"/>
    <dgm:cxn modelId="{3F3D4056-0294-4A15-8DCA-790B429EDDD5}" type="presOf" srcId="{1383D126-BFA3-4C4D-A9A1-E27D4E53DE36}" destId="{D40A70CC-7EEE-4016-93F2-9A52FAF4F635}" srcOrd="0" destOrd="0" presId="urn:microsoft.com/office/officeart/2005/8/layout/matrix1"/>
    <dgm:cxn modelId="{4C28903B-91EE-487F-A1B2-5669ABC5329E}" type="presParOf" srcId="{A3445D26-22A3-40D3-9D42-76657293494C}" destId="{1161C274-2EFA-485E-8E94-185C9F752A16}" srcOrd="0" destOrd="0" presId="urn:microsoft.com/office/officeart/2005/8/layout/matrix1"/>
    <dgm:cxn modelId="{B876354C-3CBC-4D48-B413-98A562C2D5B6}" type="presParOf" srcId="{1161C274-2EFA-485E-8E94-185C9F752A16}" destId="{04AA0103-A8D6-4C3E-93EC-FC36C2152FEA}" srcOrd="0" destOrd="0" presId="urn:microsoft.com/office/officeart/2005/8/layout/matrix1"/>
    <dgm:cxn modelId="{C03A4132-6287-4BD1-9CC1-B524B848BB0A}" type="presParOf" srcId="{1161C274-2EFA-485E-8E94-185C9F752A16}" destId="{E40A7690-B16D-4309-9FE7-0104EB3B61B0}" srcOrd="1" destOrd="0" presId="urn:microsoft.com/office/officeart/2005/8/layout/matrix1"/>
    <dgm:cxn modelId="{2A4BF2C2-193B-4E74-9E40-46E2C3E4945E}" type="presParOf" srcId="{1161C274-2EFA-485E-8E94-185C9F752A16}" destId="{92864039-B0E7-45E4-8054-F43C658FA49E}" srcOrd="2" destOrd="0" presId="urn:microsoft.com/office/officeart/2005/8/layout/matrix1"/>
    <dgm:cxn modelId="{B0CB8ED3-3E6D-4102-9009-6F65C0C21C8E}" type="presParOf" srcId="{1161C274-2EFA-485E-8E94-185C9F752A16}" destId="{55BDBC9F-5AF8-493E-97BB-CD8A00588485}" srcOrd="3" destOrd="0" presId="urn:microsoft.com/office/officeart/2005/8/layout/matrix1"/>
    <dgm:cxn modelId="{ACAB8DBE-56A2-4F10-BFCA-00DE035CA7BF}" type="presParOf" srcId="{1161C274-2EFA-485E-8E94-185C9F752A16}" destId="{D40A70CC-7EEE-4016-93F2-9A52FAF4F635}" srcOrd="4" destOrd="0" presId="urn:microsoft.com/office/officeart/2005/8/layout/matrix1"/>
    <dgm:cxn modelId="{BB1CEE18-828A-4668-A65A-3F307F2AD433}" type="presParOf" srcId="{1161C274-2EFA-485E-8E94-185C9F752A16}" destId="{119FE84C-8C0C-49E9-9A75-7C7AAFFDACF1}" srcOrd="5" destOrd="0" presId="urn:microsoft.com/office/officeart/2005/8/layout/matrix1"/>
    <dgm:cxn modelId="{99D54294-09B1-4C95-A410-BC0774338796}" type="presParOf" srcId="{1161C274-2EFA-485E-8E94-185C9F752A16}" destId="{3B2A385D-7B00-44DE-BE17-358E2B933BD3}" srcOrd="6" destOrd="0" presId="urn:microsoft.com/office/officeart/2005/8/layout/matrix1"/>
    <dgm:cxn modelId="{9EB30F5B-19E4-40E9-A3E8-4CB52C1B6C03}" type="presParOf" srcId="{1161C274-2EFA-485E-8E94-185C9F752A16}" destId="{CD038A9B-B17F-4A9A-87A4-7F6CEDD76656}" srcOrd="7" destOrd="0" presId="urn:microsoft.com/office/officeart/2005/8/layout/matrix1"/>
    <dgm:cxn modelId="{284F21FE-8580-40A8-907C-F8F96DBEF908}" type="presParOf" srcId="{A3445D26-22A3-40D3-9D42-76657293494C}" destId="{3C98F02B-C8D5-43D6-8BDF-25812505ECA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6BE3BD-F260-49D7-8F31-ADDE0F726BC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B4D059-ECE7-47A4-898A-256B1BFD436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College Mission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F2A8C886-9239-487B-B1FF-1E38CEF6F199}" type="par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93F73E5-8F3D-4D14-B04B-AEF4771876CA}" type="sib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728E02CC-D5CF-4381-9EB2-D53AF0B617FE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Program Review &amp; SLOs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EE2E4D49-7221-4DD5-B8FE-74A77B417BC1}" type="par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AC346778-9B80-4FB0-9215-E4CF3057C1F0}" type="sib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B66935F7-6805-421E-B2B6-9C9F2857A8D0}">
      <dgm:prSet phldrT="[Text]"/>
      <dgm:spPr>
        <a:solidFill>
          <a:srgbClr val="8FC21C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Developed Goals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005136A1-6B4C-469E-94A2-9DC5F41CACCF}" type="par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1233B1E-A83C-431C-97DB-F9533CF670BB}" type="sib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CCB6D8E-0D40-4DBF-9E77-07F439368410}">
      <dgm:prSet phldrT="[Text]"/>
      <dgm:spPr>
        <a:solidFill>
          <a:srgbClr val="6246D8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Resource Allocation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C0E4BEB3-9E76-41BC-9ABE-64E8768DBF5F}" type="par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439E067-5DA3-4097-94A5-D0EFAC4728B5}" type="sib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4194AC7-46BE-4608-9C28-DE968FE41C90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entury Gothic" pitchFamily="34" charset="0"/>
            </a:rPr>
            <a:t>Implement-</a:t>
          </a:r>
          <a:r>
            <a:rPr lang="en-US" b="1" dirty="0" err="1" smtClean="0">
              <a:solidFill>
                <a:schemeClr val="tx1"/>
              </a:solidFill>
              <a:latin typeface="Century Gothic" pitchFamily="34" charset="0"/>
            </a:rPr>
            <a:t>ation</a:t>
          </a:r>
          <a:endParaRPr lang="en-US" b="1" dirty="0">
            <a:solidFill>
              <a:schemeClr val="tx1"/>
            </a:solidFill>
            <a:latin typeface="Century Gothic" pitchFamily="34" charset="0"/>
          </a:endParaRPr>
        </a:p>
      </dgm:t>
    </dgm:pt>
    <dgm:pt modelId="{64EA779C-AED6-415D-AAF5-2814A77FDAA5}" type="par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5268F750-2598-4B30-AAB7-7853EADBF560}" type="sib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3267E37-E9E7-4909-8E6E-6277836B5C81}" type="pres">
      <dgm:prSet presAssocID="{B56BE3BD-F260-49D7-8F31-ADDE0F726B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47E1CB-8CDC-4597-BEDF-6DAC71E271F7}" type="pres">
      <dgm:prSet presAssocID="{24B4D059-ECE7-47A4-898A-256B1BFD4365}" presName="centerShape" presStyleLbl="node0" presStyleIdx="0" presStyleCnt="1"/>
      <dgm:spPr/>
      <dgm:t>
        <a:bodyPr/>
        <a:lstStyle/>
        <a:p>
          <a:endParaRPr lang="en-US"/>
        </a:p>
      </dgm:t>
    </dgm:pt>
    <dgm:pt modelId="{94839A9F-6551-40E5-8FB8-84FC9BB25123}" type="pres">
      <dgm:prSet presAssocID="{728E02CC-D5CF-4381-9EB2-D53AF0B617F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48630D-F633-4B3B-BD38-34409B11A693}" type="pres">
      <dgm:prSet presAssocID="{728E02CC-D5CF-4381-9EB2-D53AF0B617FE}" presName="dummy" presStyleCnt="0"/>
      <dgm:spPr/>
    </dgm:pt>
    <dgm:pt modelId="{92CE4FD8-2897-4FB2-A7D2-49CA3A4930DB}" type="pres">
      <dgm:prSet presAssocID="{AC346778-9B80-4FB0-9215-E4CF3057C1F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B218C013-3D7B-4A54-B0B8-5755D959BC05}" type="pres">
      <dgm:prSet presAssocID="{B66935F7-6805-421E-B2B6-9C9F2857A8D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535A77-78FC-43A7-AF56-80B368A6F738}" type="pres">
      <dgm:prSet presAssocID="{B66935F7-6805-421E-B2B6-9C9F2857A8D0}" presName="dummy" presStyleCnt="0"/>
      <dgm:spPr/>
    </dgm:pt>
    <dgm:pt modelId="{B1723977-1A34-4B81-B39B-0637BDE456B4}" type="pres">
      <dgm:prSet presAssocID="{61233B1E-A83C-431C-97DB-F9533CF670B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D8DBB09-32AC-4832-B6CC-89FE86289A0E}" type="pres">
      <dgm:prSet presAssocID="{8CCB6D8E-0D40-4DBF-9E77-07F43936841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9530C9-1F8D-4161-845D-BE44866F4FE8}" type="pres">
      <dgm:prSet presAssocID="{8CCB6D8E-0D40-4DBF-9E77-07F439368410}" presName="dummy" presStyleCnt="0"/>
      <dgm:spPr/>
    </dgm:pt>
    <dgm:pt modelId="{6A980244-2AC5-4D80-9DDD-17629A817C25}" type="pres">
      <dgm:prSet presAssocID="{6439E067-5DA3-4097-94A5-D0EFAC4728B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33478A7-5E63-44ED-8862-E7829420D093}" type="pres">
      <dgm:prSet presAssocID="{F4194AC7-46BE-4608-9C28-DE968FE41C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D7B7D-E768-49B1-B20D-A30B8AD861D2}" type="pres">
      <dgm:prSet presAssocID="{F4194AC7-46BE-4608-9C28-DE968FE41C90}" presName="dummy" presStyleCnt="0"/>
      <dgm:spPr/>
    </dgm:pt>
    <dgm:pt modelId="{0EF3726A-6F84-4C1D-AB7D-E0AC39BBC1B3}" type="pres">
      <dgm:prSet presAssocID="{5268F750-2598-4B30-AAB7-7853EADBF560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C48F35C-6657-4FE5-A504-D95A9B0B79D6}" srcId="{B56BE3BD-F260-49D7-8F31-ADDE0F726BC6}" destId="{24B4D059-ECE7-47A4-898A-256B1BFD4365}" srcOrd="0" destOrd="0" parTransId="{F2A8C886-9239-487B-B1FF-1E38CEF6F199}" sibTransId="{F93F73E5-8F3D-4D14-B04B-AEF4771876CA}"/>
    <dgm:cxn modelId="{B400A176-0AE1-4177-9B9E-7B4FBCB296CA}" srcId="{24B4D059-ECE7-47A4-898A-256B1BFD4365}" destId="{B66935F7-6805-421E-B2B6-9C9F2857A8D0}" srcOrd="1" destOrd="0" parTransId="{005136A1-6B4C-469E-94A2-9DC5F41CACCF}" sibTransId="{61233B1E-A83C-431C-97DB-F9533CF670BB}"/>
    <dgm:cxn modelId="{1E479583-CF51-4EEA-9DA0-D820A19EB17C}" type="presOf" srcId="{B56BE3BD-F260-49D7-8F31-ADDE0F726BC6}" destId="{83267E37-E9E7-4909-8E6E-6277836B5C81}" srcOrd="0" destOrd="0" presId="urn:microsoft.com/office/officeart/2005/8/layout/radial6"/>
    <dgm:cxn modelId="{A63E1D60-A100-436B-9D4B-F6D6FA20E175}" type="presOf" srcId="{61233B1E-A83C-431C-97DB-F9533CF670BB}" destId="{B1723977-1A34-4B81-B39B-0637BDE456B4}" srcOrd="0" destOrd="0" presId="urn:microsoft.com/office/officeart/2005/8/layout/radial6"/>
    <dgm:cxn modelId="{2C6C0444-80E4-4DBB-A5FC-24C384D1DD7A}" srcId="{24B4D059-ECE7-47A4-898A-256B1BFD4365}" destId="{8CCB6D8E-0D40-4DBF-9E77-07F439368410}" srcOrd="2" destOrd="0" parTransId="{C0E4BEB3-9E76-41BC-9ABE-64E8768DBF5F}" sibTransId="{6439E067-5DA3-4097-94A5-D0EFAC4728B5}"/>
    <dgm:cxn modelId="{49A864FD-CD4B-492A-86E3-B3E7A999B331}" type="presOf" srcId="{B66935F7-6805-421E-B2B6-9C9F2857A8D0}" destId="{B218C013-3D7B-4A54-B0B8-5755D959BC05}" srcOrd="0" destOrd="0" presId="urn:microsoft.com/office/officeart/2005/8/layout/radial6"/>
    <dgm:cxn modelId="{0FE17D0B-780B-4303-9E15-6BD422EDB41B}" srcId="{24B4D059-ECE7-47A4-898A-256B1BFD4365}" destId="{728E02CC-D5CF-4381-9EB2-D53AF0B617FE}" srcOrd="0" destOrd="0" parTransId="{EE2E4D49-7221-4DD5-B8FE-74A77B417BC1}" sibTransId="{AC346778-9B80-4FB0-9215-E4CF3057C1F0}"/>
    <dgm:cxn modelId="{D4DFE4BB-D7A5-4CAC-B769-B2B727D697B4}" type="presOf" srcId="{AC346778-9B80-4FB0-9215-E4CF3057C1F0}" destId="{92CE4FD8-2897-4FB2-A7D2-49CA3A4930DB}" srcOrd="0" destOrd="0" presId="urn:microsoft.com/office/officeart/2005/8/layout/radial6"/>
    <dgm:cxn modelId="{598C3B98-827C-4B7A-8477-8DF0F48EFBD3}" type="presOf" srcId="{5268F750-2598-4B30-AAB7-7853EADBF560}" destId="{0EF3726A-6F84-4C1D-AB7D-E0AC39BBC1B3}" srcOrd="0" destOrd="0" presId="urn:microsoft.com/office/officeart/2005/8/layout/radial6"/>
    <dgm:cxn modelId="{5A9C1D70-A0AA-41FD-BE76-2D7413F78DD8}" type="presOf" srcId="{F4194AC7-46BE-4608-9C28-DE968FE41C90}" destId="{533478A7-5E63-44ED-8862-E7829420D093}" srcOrd="0" destOrd="0" presId="urn:microsoft.com/office/officeart/2005/8/layout/radial6"/>
    <dgm:cxn modelId="{7432E69B-C571-471B-A4A6-E13ED0AAA393}" type="presOf" srcId="{24B4D059-ECE7-47A4-898A-256B1BFD4365}" destId="{8547E1CB-8CDC-4597-BEDF-6DAC71E271F7}" srcOrd="0" destOrd="0" presId="urn:microsoft.com/office/officeart/2005/8/layout/radial6"/>
    <dgm:cxn modelId="{FB1A0368-9EB5-4D6C-A5B4-5E34D8F0ECC1}" type="presOf" srcId="{728E02CC-D5CF-4381-9EB2-D53AF0B617FE}" destId="{94839A9F-6551-40E5-8FB8-84FC9BB25123}" srcOrd="0" destOrd="0" presId="urn:microsoft.com/office/officeart/2005/8/layout/radial6"/>
    <dgm:cxn modelId="{4A47038B-06CC-4380-B5A8-81E5022A4E0B}" type="presOf" srcId="{8CCB6D8E-0D40-4DBF-9E77-07F439368410}" destId="{5D8DBB09-32AC-4832-B6CC-89FE86289A0E}" srcOrd="0" destOrd="0" presId="urn:microsoft.com/office/officeart/2005/8/layout/radial6"/>
    <dgm:cxn modelId="{DAA05F66-6655-4385-A2D2-59C653A2B6B2}" srcId="{24B4D059-ECE7-47A4-898A-256B1BFD4365}" destId="{F4194AC7-46BE-4608-9C28-DE968FE41C90}" srcOrd="3" destOrd="0" parTransId="{64EA779C-AED6-415D-AAF5-2814A77FDAA5}" sibTransId="{5268F750-2598-4B30-AAB7-7853EADBF560}"/>
    <dgm:cxn modelId="{83C3CC79-0867-41F8-8CC0-CE245C4C13E1}" type="presOf" srcId="{6439E067-5DA3-4097-94A5-D0EFAC4728B5}" destId="{6A980244-2AC5-4D80-9DDD-17629A817C25}" srcOrd="0" destOrd="0" presId="urn:microsoft.com/office/officeart/2005/8/layout/radial6"/>
    <dgm:cxn modelId="{004D81C9-36FB-475C-9B8F-1C2982BDFF91}" type="presParOf" srcId="{83267E37-E9E7-4909-8E6E-6277836B5C81}" destId="{8547E1CB-8CDC-4597-BEDF-6DAC71E271F7}" srcOrd="0" destOrd="0" presId="urn:microsoft.com/office/officeart/2005/8/layout/radial6"/>
    <dgm:cxn modelId="{78453B9F-F36D-4619-9788-FA8A6D42FA8C}" type="presParOf" srcId="{83267E37-E9E7-4909-8E6E-6277836B5C81}" destId="{94839A9F-6551-40E5-8FB8-84FC9BB25123}" srcOrd="1" destOrd="0" presId="urn:microsoft.com/office/officeart/2005/8/layout/radial6"/>
    <dgm:cxn modelId="{469A91AB-4388-406E-AE0A-E4C038EAFE7D}" type="presParOf" srcId="{83267E37-E9E7-4909-8E6E-6277836B5C81}" destId="{D748630D-F633-4B3B-BD38-34409B11A693}" srcOrd="2" destOrd="0" presId="urn:microsoft.com/office/officeart/2005/8/layout/radial6"/>
    <dgm:cxn modelId="{03774EB5-6AD0-411D-8335-77E8ADA494DF}" type="presParOf" srcId="{83267E37-E9E7-4909-8E6E-6277836B5C81}" destId="{92CE4FD8-2897-4FB2-A7D2-49CA3A4930DB}" srcOrd="3" destOrd="0" presId="urn:microsoft.com/office/officeart/2005/8/layout/radial6"/>
    <dgm:cxn modelId="{F50DD877-DD22-42C5-AB85-3ED1C90C4F55}" type="presParOf" srcId="{83267E37-E9E7-4909-8E6E-6277836B5C81}" destId="{B218C013-3D7B-4A54-B0B8-5755D959BC05}" srcOrd="4" destOrd="0" presId="urn:microsoft.com/office/officeart/2005/8/layout/radial6"/>
    <dgm:cxn modelId="{D1A5B46A-F04D-46FB-809E-5F3F4879BF00}" type="presParOf" srcId="{83267E37-E9E7-4909-8E6E-6277836B5C81}" destId="{4A535A77-78FC-43A7-AF56-80B368A6F738}" srcOrd="5" destOrd="0" presId="urn:microsoft.com/office/officeart/2005/8/layout/radial6"/>
    <dgm:cxn modelId="{99B5AB1A-2852-4C90-BAB7-446A9169659C}" type="presParOf" srcId="{83267E37-E9E7-4909-8E6E-6277836B5C81}" destId="{B1723977-1A34-4B81-B39B-0637BDE456B4}" srcOrd="6" destOrd="0" presId="urn:microsoft.com/office/officeart/2005/8/layout/radial6"/>
    <dgm:cxn modelId="{080F6E50-DE0A-4179-B84F-06DB175CAEEC}" type="presParOf" srcId="{83267E37-E9E7-4909-8E6E-6277836B5C81}" destId="{5D8DBB09-32AC-4832-B6CC-89FE86289A0E}" srcOrd="7" destOrd="0" presId="urn:microsoft.com/office/officeart/2005/8/layout/radial6"/>
    <dgm:cxn modelId="{E55F61D9-E670-4ED6-B88D-29710B213A01}" type="presParOf" srcId="{83267E37-E9E7-4909-8E6E-6277836B5C81}" destId="{E49530C9-1F8D-4161-845D-BE44866F4FE8}" srcOrd="8" destOrd="0" presId="urn:microsoft.com/office/officeart/2005/8/layout/radial6"/>
    <dgm:cxn modelId="{130CB75B-434F-4ED2-9648-355C6EB4C6FF}" type="presParOf" srcId="{83267E37-E9E7-4909-8E6E-6277836B5C81}" destId="{6A980244-2AC5-4D80-9DDD-17629A817C25}" srcOrd="9" destOrd="0" presId="urn:microsoft.com/office/officeart/2005/8/layout/radial6"/>
    <dgm:cxn modelId="{929C3F20-784B-4473-BF38-D243D5AD530B}" type="presParOf" srcId="{83267E37-E9E7-4909-8E6E-6277836B5C81}" destId="{533478A7-5E63-44ED-8862-E7829420D093}" srcOrd="10" destOrd="0" presId="urn:microsoft.com/office/officeart/2005/8/layout/radial6"/>
    <dgm:cxn modelId="{82B8C1E1-A21A-4079-9999-539CAAD8F3F8}" type="presParOf" srcId="{83267E37-E9E7-4909-8E6E-6277836B5C81}" destId="{BFED7B7D-E768-49B1-B20D-A30B8AD861D2}" srcOrd="11" destOrd="0" presId="urn:microsoft.com/office/officeart/2005/8/layout/radial6"/>
    <dgm:cxn modelId="{15291922-5210-43D1-80B6-E9F4AA075A1F}" type="presParOf" srcId="{83267E37-E9E7-4909-8E6E-6277836B5C81}" destId="{0EF3726A-6F84-4C1D-AB7D-E0AC39BBC1B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625D-62DF-4DA2-A17A-11AE7C822DB0}">
      <dsp:nvSpPr>
        <dsp:cNvPr id="0" name=""/>
        <dsp:cNvSpPr/>
      </dsp:nvSpPr>
      <dsp:spPr>
        <a:xfrm>
          <a:off x="2060" y="0"/>
          <a:ext cx="2160165" cy="51054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1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Century Gothic" pitchFamily="34" charset="0"/>
            </a:rPr>
            <a:t>         I</a:t>
          </a:r>
          <a:endParaRPr lang="en-US" sz="2100" b="1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Institutional Mission and Effectiveness</a:t>
          </a:r>
          <a:endParaRPr lang="en-US" sz="1600" b="1" kern="1200" dirty="0">
            <a:latin typeface="Century Gothic" pitchFamily="34" charset="0"/>
          </a:endParaRPr>
        </a:p>
      </dsp:txBody>
      <dsp:txXfrm>
        <a:off x="2060" y="2042160"/>
        <a:ext cx="2160165" cy="2042160"/>
      </dsp:txXfrm>
    </dsp:sp>
    <dsp:sp modelId="{AD03B675-CF66-42B2-99F7-FB729A387289}">
      <dsp:nvSpPr>
        <dsp:cNvPr id="0" name=""/>
        <dsp:cNvSpPr/>
      </dsp:nvSpPr>
      <dsp:spPr>
        <a:xfrm>
          <a:off x="232094" y="306324"/>
          <a:ext cx="1700098" cy="1700098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5B7802-FDEA-4902-8082-56B1666CEA6D}">
      <dsp:nvSpPr>
        <dsp:cNvPr id="0" name=""/>
        <dsp:cNvSpPr/>
      </dsp:nvSpPr>
      <dsp:spPr>
        <a:xfrm>
          <a:off x="2227031" y="0"/>
          <a:ext cx="2160165" cy="51054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1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Century Gothic" pitchFamily="34" charset="0"/>
            </a:rPr>
            <a:t>II</a:t>
          </a:r>
          <a:endParaRPr lang="en-US" sz="2100" b="1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Student Learning Programs and Services</a:t>
          </a:r>
          <a:endParaRPr lang="en-US" sz="1600" b="1" kern="1200" dirty="0">
            <a:latin typeface="Century Gothic" pitchFamily="34" charset="0"/>
          </a:endParaRPr>
        </a:p>
      </dsp:txBody>
      <dsp:txXfrm>
        <a:off x="2227031" y="2042160"/>
        <a:ext cx="2160165" cy="2042160"/>
      </dsp:txXfrm>
    </dsp:sp>
    <dsp:sp modelId="{C37B3FD8-B5D2-43D1-B849-8BF127E07FB4}">
      <dsp:nvSpPr>
        <dsp:cNvPr id="0" name=""/>
        <dsp:cNvSpPr/>
      </dsp:nvSpPr>
      <dsp:spPr>
        <a:xfrm>
          <a:off x="2457065" y="306324"/>
          <a:ext cx="1700098" cy="1700098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6CF3-892E-4870-876A-B9352914998F}">
      <dsp:nvSpPr>
        <dsp:cNvPr id="0" name=""/>
        <dsp:cNvSpPr/>
      </dsp:nvSpPr>
      <dsp:spPr>
        <a:xfrm>
          <a:off x="4452002" y="0"/>
          <a:ext cx="2160165" cy="51054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1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Century Gothic" pitchFamily="34" charset="0"/>
            </a:rPr>
            <a:t>III</a:t>
          </a:r>
          <a:endParaRPr lang="en-US" sz="2100" b="1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Resources</a:t>
          </a:r>
          <a:endParaRPr lang="en-US" sz="1600" b="1" kern="1200" dirty="0">
            <a:latin typeface="Century Gothic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Human</a:t>
          </a:r>
          <a:endParaRPr lang="en-US" sz="1600" b="1" kern="1200" dirty="0">
            <a:latin typeface="Century Gothic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Physical</a:t>
          </a:r>
          <a:endParaRPr lang="en-US" sz="1600" b="1" kern="1200" dirty="0">
            <a:latin typeface="Century Gothic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Technological</a:t>
          </a:r>
          <a:endParaRPr lang="en-US" sz="1600" b="1" kern="1200" dirty="0">
            <a:latin typeface="Century Gothic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Financial</a:t>
          </a:r>
          <a:endParaRPr lang="en-US" sz="1600" b="1" kern="1200" dirty="0">
            <a:latin typeface="Century Gothic" pitchFamily="34" charset="0"/>
          </a:endParaRPr>
        </a:p>
      </dsp:txBody>
      <dsp:txXfrm>
        <a:off x="4452002" y="2042160"/>
        <a:ext cx="2160165" cy="2042160"/>
      </dsp:txXfrm>
    </dsp:sp>
    <dsp:sp modelId="{C5E7180F-CC0C-48DC-B5D0-3224EBE96E75}">
      <dsp:nvSpPr>
        <dsp:cNvPr id="0" name=""/>
        <dsp:cNvSpPr/>
      </dsp:nvSpPr>
      <dsp:spPr>
        <a:xfrm>
          <a:off x="4682036" y="306324"/>
          <a:ext cx="1700098" cy="1700098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DE9FD-E881-4D25-AD5D-4726BC3E957F}">
      <dsp:nvSpPr>
        <dsp:cNvPr id="0" name=""/>
        <dsp:cNvSpPr/>
      </dsp:nvSpPr>
      <dsp:spPr>
        <a:xfrm>
          <a:off x="6676973" y="0"/>
          <a:ext cx="2160165" cy="51054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1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Century Gothic" pitchFamily="34" charset="0"/>
            </a:rPr>
            <a:t>IV</a:t>
          </a:r>
          <a:endParaRPr lang="en-US" sz="2100" b="1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entury Gothic" pitchFamily="34" charset="0"/>
            </a:rPr>
            <a:t>Leadership and Governance</a:t>
          </a:r>
          <a:endParaRPr lang="en-US" sz="1600" b="1" kern="1200" dirty="0">
            <a:latin typeface="Century Gothic" pitchFamily="34" charset="0"/>
          </a:endParaRPr>
        </a:p>
      </dsp:txBody>
      <dsp:txXfrm>
        <a:off x="6676973" y="2042160"/>
        <a:ext cx="2160165" cy="2042160"/>
      </dsp:txXfrm>
    </dsp:sp>
    <dsp:sp modelId="{E935CBC0-75E4-4470-9237-68538A978A6F}">
      <dsp:nvSpPr>
        <dsp:cNvPr id="0" name=""/>
        <dsp:cNvSpPr/>
      </dsp:nvSpPr>
      <dsp:spPr>
        <a:xfrm>
          <a:off x="6907007" y="306324"/>
          <a:ext cx="1700098" cy="1700098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37834-B704-42DE-AABE-2C180B73EB17}">
      <dsp:nvSpPr>
        <dsp:cNvPr id="0" name=""/>
        <dsp:cNvSpPr/>
      </dsp:nvSpPr>
      <dsp:spPr>
        <a:xfrm>
          <a:off x="353567" y="4084319"/>
          <a:ext cx="8132064" cy="76581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3726A-6F84-4C1D-AB7D-E0AC39BBC1B3}">
      <dsp:nvSpPr>
        <dsp:cNvPr id="0" name=""/>
        <dsp:cNvSpPr/>
      </dsp:nvSpPr>
      <dsp:spPr>
        <a:xfrm>
          <a:off x="1488548" y="650348"/>
          <a:ext cx="4338102" cy="4338102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80244-2AC5-4D80-9DDD-17629A817C25}">
      <dsp:nvSpPr>
        <dsp:cNvPr id="0" name=""/>
        <dsp:cNvSpPr/>
      </dsp:nvSpPr>
      <dsp:spPr>
        <a:xfrm>
          <a:off x="1488548" y="650348"/>
          <a:ext cx="4338102" cy="4338102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23977-1A34-4B81-B39B-0637BDE456B4}">
      <dsp:nvSpPr>
        <dsp:cNvPr id="0" name=""/>
        <dsp:cNvSpPr/>
      </dsp:nvSpPr>
      <dsp:spPr>
        <a:xfrm>
          <a:off x="1488548" y="650348"/>
          <a:ext cx="4338102" cy="4338102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CE4FD8-2897-4FB2-A7D2-49CA3A4930DB}">
      <dsp:nvSpPr>
        <dsp:cNvPr id="0" name=""/>
        <dsp:cNvSpPr/>
      </dsp:nvSpPr>
      <dsp:spPr>
        <a:xfrm>
          <a:off x="1488548" y="650348"/>
          <a:ext cx="4338102" cy="4338102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7E1CB-8CDC-4597-BEDF-6DAC71E271F7}">
      <dsp:nvSpPr>
        <dsp:cNvPr id="0" name=""/>
        <dsp:cNvSpPr/>
      </dsp:nvSpPr>
      <dsp:spPr>
        <a:xfrm>
          <a:off x="2659260" y="1821060"/>
          <a:ext cx="1996678" cy="19966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  <a:latin typeface="Century Gothic" pitchFamily="34" charset="0"/>
            </a:rPr>
            <a:t>College Mission</a:t>
          </a:r>
          <a:endParaRPr lang="en-US" sz="27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2951667" y="2113467"/>
        <a:ext cx="1411864" cy="1411864"/>
      </dsp:txXfrm>
    </dsp:sp>
    <dsp:sp modelId="{94839A9F-6551-40E5-8FB8-84FC9BB25123}">
      <dsp:nvSpPr>
        <dsp:cNvPr id="0" name=""/>
        <dsp:cNvSpPr/>
      </dsp:nvSpPr>
      <dsp:spPr>
        <a:xfrm>
          <a:off x="2958762" y="1827"/>
          <a:ext cx="1397674" cy="1397674"/>
        </a:xfrm>
        <a:prstGeom prst="ellipse">
          <a:avLst/>
        </a:prstGeom>
        <a:solidFill>
          <a:srgbClr val="FF00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  <a:latin typeface="Century Gothic" pitchFamily="34" charset="0"/>
            </a:rPr>
            <a:t>Program Review &amp; SLOs</a:t>
          </a:r>
          <a:endParaRPr lang="en-US" sz="13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3163447" y="206512"/>
        <a:ext cx="988304" cy="988304"/>
      </dsp:txXfrm>
    </dsp:sp>
    <dsp:sp modelId="{B218C013-3D7B-4A54-B0B8-5755D959BC05}">
      <dsp:nvSpPr>
        <dsp:cNvPr id="0" name=""/>
        <dsp:cNvSpPr/>
      </dsp:nvSpPr>
      <dsp:spPr>
        <a:xfrm>
          <a:off x="5077497" y="2120562"/>
          <a:ext cx="1397674" cy="1397674"/>
        </a:xfrm>
        <a:prstGeom prst="ellipse">
          <a:avLst/>
        </a:prstGeom>
        <a:solidFill>
          <a:srgbClr val="8FC21C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  <a:latin typeface="Century Gothic" pitchFamily="34" charset="0"/>
            </a:rPr>
            <a:t>Developed Goals</a:t>
          </a:r>
          <a:endParaRPr lang="en-US" sz="13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5282182" y="2325247"/>
        <a:ext cx="988304" cy="988304"/>
      </dsp:txXfrm>
    </dsp:sp>
    <dsp:sp modelId="{5D8DBB09-32AC-4832-B6CC-89FE86289A0E}">
      <dsp:nvSpPr>
        <dsp:cNvPr id="0" name=""/>
        <dsp:cNvSpPr/>
      </dsp:nvSpPr>
      <dsp:spPr>
        <a:xfrm>
          <a:off x="2958762" y="4239297"/>
          <a:ext cx="1397674" cy="1397674"/>
        </a:xfrm>
        <a:prstGeom prst="ellipse">
          <a:avLst/>
        </a:prstGeom>
        <a:solidFill>
          <a:srgbClr val="6246D8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  <a:latin typeface="Century Gothic" pitchFamily="34" charset="0"/>
            </a:rPr>
            <a:t>Resource Allocation</a:t>
          </a:r>
          <a:endParaRPr lang="en-US" sz="13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3163447" y="4443982"/>
        <a:ext cx="988304" cy="988304"/>
      </dsp:txXfrm>
    </dsp:sp>
    <dsp:sp modelId="{533478A7-5E63-44ED-8862-E7829420D093}">
      <dsp:nvSpPr>
        <dsp:cNvPr id="0" name=""/>
        <dsp:cNvSpPr/>
      </dsp:nvSpPr>
      <dsp:spPr>
        <a:xfrm>
          <a:off x="840027" y="2120562"/>
          <a:ext cx="1397674" cy="1397674"/>
        </a:xfrm>
        <a:prstGeom prst="ellipse">
          <a:avLst/>
        </a:prstGeom>
        <a:solidFill>
          <a:srgbClr val="00B0F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  <a:latin typeface="Century Gothic" pitchFamily="34" charset="0"/>
            </a:rPr>
            <a:t>Implement-</a:t>
          </a:r>
          <a:r>
            <a:rPr lang="en-US" sz="1300" b="1" kern="1200" dirty="0" err="1" smtClean="0">
              <a:solidFill>
                <a:schemeClr val="tx1"/>
              </a:solidFill>
              <a:latin typeface="Century Gothic" pitchFamily="34" charset="0"/>
            </a:rPr>
            <a:t>ation</a:t>
          </a:r>
          <a:endParaRPr lang="en-US" sz="13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1044712" y="2325247"/>
        <a:ext cx="988304" cy="9883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3726A-6F84-4C1D-AB7D-E0AC39BBC1B3}">
      <dsp:nvSpPr>
        <dsp:cNvPr id="0" name=""/>
        <dsp:cNvSpPr/>
      </dsp:nvSpPr>
      <dsp:spPr>
        <a:xfrm>
          <a:off x="1292252" y="606452"/>
          <a:ext cx="4044895" cy="4044895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80244-2AC5-4D80-9DDD-17629A817C25}">
      <dsp:nvSpPr>
        <dsp:cNvPr id="0" name=""/>
        <dsp:cNvSpPr/>
      </dsp:nvSpPr>
      <dsp:spPr>
        <a:xfrm>
          <a:off x="1292252" y="606452"/>
          <a:ext cx="4044895" cy="4044895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23977-1A34-4B81-B39B-0637BDE456B4}">
      <dsp:nvSpPr>
        <dsp:cNvPr id="0" name=""/>
        <dsp:cNvSpPr/>
      </dsp:nvSpPr>
      <dsp:spPr>
        <a:xfrm>
          <a:off x="1292252" y="606452"/>
          <a:ext cx="4044895" cy="4044895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CE4FD8-2897-4FB2-A7D2-49CA3A4930DB}">
      <dsp:nvSpPr>
        <dsp:cNvPr id="0" name=""/>
        <dsp:cNvSpPr/>
      </dsp:nvSpPr>
      <dsp:spPr>
        <a:xfrm>
          <a:off x="1292252" y="606452"/>
          <a:ext cx="4044895" cy="4044895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7E1CB-8CDC-4597-BEDF-6DAC71E271F7}">
      <dsp:nvSpPr>
        <dsp:cNvPr id="0" name=""/>
        <dsp:cNvSpPr/>
      </dsp:nvSpPr>
      <dsp:spPr>
        <a:xfrm>
          <a:off x="2384059" y="1698259"/>
          <a:ext cx="1861281" cy="18612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chemeClr val="tx1"/>
              </a:solidFill>
              <a:latin typeface="Century Gothic" pitchFamily="34" charset="0"/>
            </a:rPr>
            <a:t>College Mission</a:t>
          </a:r>
          <a:endParaRPr lang="en-US" sz="25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2656637" y="1970837"/>
        <a:ext cx="1316125" cy="1316125"/>
      </dsp:txXfrm>
    </dsp:sp>
    <dsp:sp modelId="{94839A9F-6551-40E5-8FB8-84FC9BB25123}">
      <dsp:nvSpPr>
        <dsp:cNvPr id="0" name=""/>
        <dsp:cNvSpPr/>
      </dsp:nvSpPr>
      <dsp:spPr>
        <a:xfrm>
          <a:off x="2663251" y="1908"/>
          <a:ext cx="1302897" cy="1302897"/>
        </a:xfrm>
        <a:prstGeom prst="ellipse">
          <a:avLst/>
        </a:prstGeom>
        <a:solidFill>
          <a:srgbClr val="FF00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Century Gothic" pitchFamily="34" charset="0"/>
            </a:rPr>
            <a:t>Program Review &amp; SLOs</a:t>
          </a:r>
          <a:endParaRPr lang="en-US" sz="12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2854056" y="192713"/>
        <a:ext cx="921287" cy="921287"/>
      </dsp:txXfrm>
    </dsp:sp>
    <dsp:sp modelId="{B218C013-3D7B-4A54-B0B8-5755D959BC05}">
      <dsp:nvSpPr>
        <dsp:cNvPr id="0" name=""/>
        <dsp:cNvSpPr/>
      </dsp:nvSpPr>
      <dsp:spPr>
        <a:xfrm>
          <a:off x="4638794" y="1977451"/>
          <a:ext cx="1302897" cy="1302897"/>
        </a:xfrm>
        <a:prstGeom prst="ellipse">
          <a:avLst/>
        </a:prstGeom>
        <a:solidFill>
          <a:srgbClr val="8FC21C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Century Gothic" pitchFamily="34" charset="0"/>
            </a:rPr>
            <a:t>Developed Goals</a:t>
          </a:r>
          <a:endParaRPr lang="en-US" sz="12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4829599" y="2168256"/>
        <a:ext cx="921287" cy="921287"/>
      </dsp:txXfrm>
    </dsp:sp>
    <dsp:sp modelId="{5D8DBB09-32AC-4832-B6CC-89FE86289A0E}">
      <dsp:nvSpPr>
        <dsp:cNvPr id="0" name=""/>
        <dsp:cNvSpPr/>
      </dsp:nvSpPr>
      <dsp:spPr>
        <a:xfrm>
          <a:off x="2663251" y="3952994"/>
          <a:ext cx="1302897" cy="1302897"/>
        </a:xfrm>
        <a:prstGeom prst="ellipse">
          <a:avLst/>
        </a:prstGeom>
        <a:solidFill>
          <a:srgbClr val="6246D8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Century Gothic" pitchFamily="34" charset="0"/>
            </a:rPr>
            <a:t>Resource Allocation</a:t>
          </a:r>
          <a:endParaRPr lang="en-US" sz="12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2854056" y="4143799"/>
        <a:ext cx="921287" cy="921287"/>
      </dsp:txXfrm>
    </dsp:sp>
    <dsp:sp modelId="{533478A7-5E63-44ED-8862-E7829420D093}">
      <dsp:nvSpPr>
        <dsp:cNvPr id="0" name=""/>
        <dsp:cNvSpPr/>
      </dsp:nvSpPr>
      <dsp:spPr>
        <a:xfrm>
          <a:off x="687708" y="1977451"/>
          <a:ext cx="1302897" cy="1302897"/>
        </a:xfrm>
        <a:prstGeom prst="ellipse">
          <a:avLst/>
        </a:prstGeom>
        <a:solidFill>
          <a:srgbClr val="00B0F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Century Gothic" pitchFamily="34" charset="0"/>
            </a:rPr>
            <a:t>Implement-</a:t>
          </a:r>
          <a:r>
            <a:rPr lang="en-US" sz="1200" b="1" kern="1200" dirty="0" err="1" smtClean="0">
              <a:solidFill>
                <a:schemeClr val="tx1"/>
              </a:solidFill>
              <a:latin typeface="Century Gothic" pitchFamily="34" charset="0"/>
            </a:rPr>
            <a:t>ation</a:t>
          </a:r>
          <a:endParaRPr lang="en-US" sz="1200" b="1" kern="1200" dirty="0">
            <a:solidFill>
              <a:schemeClr val="tx1"/>
            </a:solidFill>
            <a:latin typeface="Century Gothic" pitchFamily="34" charset="0"/>
          </a:endParaRPr>
        </a:p>
      </dsp:txBody>
      <dsp:txXfrm>
        <a:off x="878513" y="2168256"/>
        <a:ext cx="921287" cy="921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7071B-4858-4833-A78C-B1ADE816E43B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4888"/>
            <a:ext cx="3070225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624888"/>
            <a:ext cx="3070225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774C7-9E65-4AFC-A992-94BDFB862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89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977E0-DD85-460A-8C8D-FD5666FF45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3175" y="681038"/>
            <a:ext cx="4540250" cy="34051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313238"/>
            <a:ext cx="5669280" cy="4086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4899"/>
            <a:ext cx="307086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624899"/>
            <a:ext cx="307086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D669D-20E0-4415-8065-6253B60F4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6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 smtClean="0"/>
          </a:p>
          <a:p>
            <a:r>
              <a:rPr lang="en-US" dirty="0" smtClean="0"/>
              <a:t>Introduction of all</a:t>
            </a:r>
            <a:r>
              <a:rPr lang="en-US" baseline="0" dirty="0" smtClean="0"/>
              <a:t> speakers and brief introduction of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Kuni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Heidi: top line</a:t>
            </a:r>
          </a:p>
          <a:p>
            <a:r>
              <a:rPr lang="en-US" dirty="0" err="1" smtClean="0"/>
              <a:t>Kuni</a:t>
            </a:r>
            <a:r>
              <a:rPr lang="en-US" dirty="0" smtClean="0"/>
              <a:t>: bottom</a:t>
            </a:r>
            <a:r>
              <a:rPr lang="en-US" baseline="0" dirty="0" smtClean="0"/>
              <a:t>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2011-12: </a:t>
            </a:r>
            <a:r>
              <a:rPr lang="en-US" dirty="0" err="1" smtClean="0"/>
              <a:t>Kuni</a:t>
            </a:r>
            <a:endParaRPr lang="en-US" dirty="0" smtClean="0"/>
          </a:p>
          <a:p>
            <a:r>
              <a:rPr lang="en-US" dirty="0" smtClean="0"/>
              <a:t>2012-13: Heidi</a:t>
            </a:r>
          </a:p>
          <a:p>
            <a:r>
              <a:rPr lang="en-US" dirty="0" smtClean="0"/>
              <a:t>2013-14: </a:t>
            </a:r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Kuni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Instructional</a:t>
            </a:r>
            <a:r>
              <a:rPr lang="en-US" baseline="0" dirty="0" smtClean="0"/>
              <a:t> Areas: Heidi</a:t>
            </a:r>
          </a:p>
          <a:p>
            <a:r>
              <a:rPr lang="en-US" baseline="0" dirty="0" smtClean="0"/>
              <a:t>Student Services: Becky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</a:p>
          <a:p>
            <a:r>
              <a:rPr lang="en-US" dirty="0" smtClean="0"/>
              <a:t>There is a picture behind the solar</a:t>
            </a:r>
            <a:r>
              <a:rPr lang="en-US" baseline="0" dirty="0" smtClean="0"/>
              <a:t> system graphic that shows the simplified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**Video</a:t>
            </a:r>
            <a:r>
              <a:rPr lang="en-US" baseline="0" dirty="0" smtClean="0"/>
              <a:t> link is in the West Valley College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>
                <a:effectLst>
                  <a:reflection blurRad="6350" stA="60000" endA="900" endPos="58000" dir="5400000" sy="-100000" algn="bl" rotWithShape="0"/>
                </a:effectLst>
                <a:latin typeface="Century Gothic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 bwMode="ltGray">
          <a:xfrm rot="16200000">
            <a:off x="-2628900" y="2628899"/>
            <a:ext cx="6858001" cy="16002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invGray">
          <a:xfrm rot="16200000">
            <a:off x="-1866901" y="3390898"/>
            <a:ext cx="6858001" cy="7620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Century Gothic" pitchFamily="34" charset="0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xtranormal.com/watch/13617067/accreditation-team-work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wmf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wmf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wmf"/><Relationship Id="rId4" Type="http://schemas.openxmlformats.org/officeDocument/2006/relationships/diagramData" Target="../diagrams/data1.xml"/><Relationship Id="rId9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xtranormal.com/watch/13617067/accreditation-team-work" TargetMode="Externa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2.xml"/><Relationship Id="rId5" Type="http://schemas.openxmlformats.org/officeDocument/2006/relationships/hyperlink" Target="http://www.xtranormal.com/watch/13618943/accreditation-man-meets-integrated-planning" TargetMode="External"/><Relationship Id="rId10" Type="http://schemas.microsoft.com/office/2007/relationships/diagramDrawing" Target="../diagrams/drawing2.xml"/><Relationship Id="rId4" Type="http://schemas.openxmlformats.org/officeDocument/2006/relationships/hyperlink" Target="http://www.xtranormal.com/watch/13617067/accreditation-team-work" TargetMode="External"/><Relationship Id="rId9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5.pn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xtranormal.com/watch/13617067/accreditation-team-work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xtranormal.com/watch/13617067/accreditation-team-work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22.wmf"/><Relationship Id="rId4" Type="http://schemas.openxmlformats.org/officeDocument/2006/relationships/diagramData" Target="../diagrams/data4.xml"/><Relationship Id="rId9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xtranormal.com/watch/13617067/accreditation-team-work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xtranormal.com/watch/13617067/accreditation-team-work" TargetMode="External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tranormal.com/watch/13619054/integrated-planning-is-a-winning-process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28600" y="51816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Century Gothic" pitchFamily="34" charset="0"/>
              </a:rPr>
              <a:t>All College Day</a:t>
            </a:r>
          </a:p>
          <a:p>
            <a:pPr algn="ctr"/>
            <a:r>
              <a:rPr lang="en-US" sz="4800" dirty="0" smtClean="0">
                <a:latin typeface="Century Gothic" pitchFamily="34" charset="0"/>
              </a:rPr>
              <a:t>August 24,</a:t>
            </a:r>
            <a:r>
              <a:rPr lang="en-US" sz="4800" baseline="30000" dirty="0" smtClean="0">
                <a:latin typeface="Century Gothic" pitchFamily="34" charset="0"/>
              </a:rPr>
              <a:t> </a:t>
            </a:r>
            <a:r>
              <a:rPr lang="en-US" sz="4800" dirty="0" smtClean="0">
                <a:latin typeface="Century Gothic" pitchFamily="34" charset="0"/>
              </a:rPr>
              <a:t>2012</a:t>
            </a:r>
            <a:endParaRPr lang="en-US" sz="4800" dirty="0"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-228600"/>
            <a:ext cx="9296400" cy="7086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76568" t="60735" r="5123" b="15629"/>
          <a:stretch>
            <a:fillRect/>
          </a:stretch>
        </p:blipFill>
        <p:spPr bwMode="auto">
          <a:xfrm>
            <a:off x="7391400" y="3581400"/>
            <a:ext cx="16764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76567" t="33161" r="5123" b="39265"/>
          <a:stretch>
            <a:fillRect/>
          </a:stretch>
        </p:blipFill>
        <p:spPr bwMode="auto">
          <a:xfrm>
            <a:off x="7391400" y="1905000"/>
            <a:ext cx="16764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76567" t="5586" r="5123" b="66839"/>
          <a:stretch>
            <a:fillRect/>
          </a:stretch>
        </p:blipFill>
        <p:spPr bwMode="auto">
          <a:xfrm>
            <a:off x="7391400" y="228600"/>
            <a:ext cx="16764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57426" t="5586" r="23432" b="66839"/>
          <a:stretch>
            <a:fillRect/>
          </a:stretch>
        </p:blipFill>
        <p:spPr bwMode="auto">
          <a:xfrm>
            <a:off x="55626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38284" t="5586" r="42574" b="66839"/>
          <a:stretch>
            <a:fillRect/>
          </a:stretch>
        </p:blipFill>
        <p:spPr bwMode="auto">
          <a:xfrm>
            <a:off x="37338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19142" t="5586" r="61716" b="66839"/>
          <a:stretch>
            <a:fillRect/>
          </a:stretch>
        </p:blipFill>
        <p:spPr bwMode="auto">
          <a:xfrm>
            <a:off x="19050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t="5586" r="80858" b="66839"/>
          <a:stretch>
            <a:fillRect/>
          </a:stretch>
        </p:blipFill>
        <p:spPr bwMode="auto">
          <a:xfrm>
            <a:off x="762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57426" t="33161" r="23432" b="39265"/>
          <a:stretch>
            <a:fillRect/>
          </a:stretch>
        </p:blipFill>
        <p:spPr bwMode="auto">
          <a:xfrm>
            <a:off x="55626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38284" t="33161" r="42574" b="39265"/>
          <a:stretch>
            <a:fillRect/>
          </a:stretch>
        </p:blipFill>
        <p:spPr bwMode="auto">
          <a:xfrm>
            <a:off x="37338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19142" t="33161" r="61716" b="39265"/>
          <a:stretch>
            <a:fillRect/>
          </a:stretch>
        </p:blipFill>
        <p:spPr bwMode="auto">
          <a:xfrm>
            <a:off x="19050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t="33161" r="80858" b="39265"/>
          <a:stretch>
            <a:fillRect/>
          </a:stretch>
        </p:blipFill>
        <p:spPr bwMode="auto">
          <a:xfrm>
            <a:off x="762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57426" t="60735" r="23432" b="15629"/>
          <a:stretch>
            <a:fillRect/>
          </a:stretch>
        </p:blipFill>
        <p:spPr bwMode="auto">
          <a:xfrm>
            <a:off x="55626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38284" t="60735" r="42574" b="15629"/>
          <a:stretch>
            <a:fillRect/>
          </a:stretch>
        </p:blipFill>
        <p:spPr bwMode="auto">
          <a:xfrm>
            <a:off x="37338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19142" t="60735" r="61716" b="15629"/>
          <a:stretch>
            <a:fillRect/>
          </a:stretch>
        </p:blipFill>
        <p:spPr bwMode="auto">
          <a:xfrm>
            <a:off x="19050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t="60735" r="80858" b="15629"/>
          <a:stretch>
            <a:fillRect/>
          </a:stretch>
        </p:blipFill>
        <p:spPr bwMode="auto">
          <a:xfrm>
            <a:off x="762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ounded Rectangle 20"/>
          <p:cNvSpPr/>
          <p:nvPr/>
        </p:nvSpPr>
        <p:spPr>
          <a:xfrm>
            <a:off x="3722146" y="1905000"/>
            <a:ext cx="5345654" cy="1600200"/>
          </a:xfrm>
          <a:prstGeom prst="roundRect">
            <a:avLst/>
          </a:prstGeom>
          <a:solidFill>
            <a:schemeClr val="tx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286000"/>
            <a:ext cx="42672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AND INTEGRATED PLANNING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2209800"/>
            <a:ext cx="10805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4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400"/>
                            </p:stCondLst>
                            <p:childTnLst>
                              <p:par>
                                <p:cTn id="64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pkamath\Local Settings\Temporary Internet Files\Content.IE5\B0A33VZ1\MP90028507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667000"/>
            <a:ext cx="6477000" cy="419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6717792" cy="2319528"/>
          </a:xfrm>
        </p:spPr>
        <p:txBody>
          <a:bodyPr>
            <a:normAutofit/>
          </a:bodyPr>
          <a:lstStyle/>
          <a:p>
            <a:r>
              <a:rPr lang="en-US" sz="7200" dirty="0" smtClean="0"/>
              <a:t>Accreditation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hlinkClick r:id="rId5"/>
          </p:cNvPr>
          <p:cNvSpPr txBox="1"/>
          <p:nvPr/>
        </p:nvSpPr>
        <p:spPr>
          <a:xfrm>
            <a:off x="1600200" y="26670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entury Gothic" pitchFamily="34" charset="0"/>
                <a:hlinkClick r:id="rId5"/>
              </a:rPr>
              <a:t>Accreditation is for everyone</a:t>
            </a:r>
            <a:endParaRPr lang="en-US" sz="2800" b="1" dirty="0">
              <a:latin typeface="Century Gothic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872292" y="3571539"/>
            <a:ext cx="4356847" cy="1839557"/>
          </a:xfrm>
          <a:custGeom>
            <a:avLst/>
            <a:gdLst>
              <a:gd name="connsiteX0" fmla="*/ 0 w 4356847"/>
              <a:gd name="connsiteY0" fmla="*/ 1420009 h 1839557"/>
              <a:gd name="connsiteX1" fmla="*/ 333487 w 4356847"/>
              <a:gd name="connsiteY1" fmla="*/ 1742739 h 1839557"/>
              <a:gd name="connsiteX2" fmla="*/ 355002 w 4356847"/>
              <a:gd name="connsiteY2" fmla="*/ 1828800 h 1839557"/>
              <a:gd name="connsiteX3" fmla="*/ 365760 w 4356847"/>
              <a:gd name="connsiteY3" fmla="*/ 1839557 h 1839557"/>
              <a:gd name="connsiteX4" fmla="*/ 4356847 w 4356847"/>
              <a:gd name="connsiteY4" fmla="*/ 311972 h 1839557"/>
              <a:gd name="connsiteX5" fmla="*/ 4216997 w 4356847"/>
              <a:gd name="connsiteY5" fmla="*/ 193637 h 1839557"/>
              <a:gd name="connsiteX6" fmla="*/ 3765176 w 4356847"/>
              <a:gd name="connsiteY6" fmla="*/ 0 h 1839557"/>
              <a:gd name="connsiteX7" fmla="*/ 0 w 4356847"/>
              <a:gd name="connsiteY7" fmla="*/ 1420009 h 183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6847" h="1839557">
                <a:moveTo>
                  <a:pt x="0" y="1420009"/>
                </a:moveTo>
                <a:lnTo>
                  <a:pt x="333487" y="1742739"/>
                </a:lnTo>
                <a:lnTo>
                  <a:pt x="355002" y="1828800"/>
                </a:lnTo>
                <a:lnTo>
                  <a:pt x="365760" y="1839557"/>
                </a:lnTo>
                <a:lnTo>
                  <a:pt x="4356847" y="311972"/>
                </a:lnTo>
                <a:lnTo>
                  <a:pt x="4216997" y="193637"/>
                </a:lnTo>
                <a:lnTo>
                  <a:pt x="3765176" y="0"/>
                </a:lnTo>
                <a:lnTo>
                  <a:pt x="0" y="142000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20365339">
            <a:off x="3524036" y="4190257"/>
            <a:ext cx="30700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Biondi" pitchFamily="2" charset="0"/>
              </a:rPr>
              <a:t>REAFFIRMED</a:t>
            </a:r>
            <a:endParaRPr lang="en-US" sz="2800" dirty="0">
              <a:solidFill>
                <a:schemeClr val="bg1"/>
              </a:solidFill>
              <a:latin typeface="Biond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pkamath\Local Settings\Temporary Internet Files\Content.IE5\CDK3A6BI\MP900408985[1].jpg"/>
          <p:cNvPicPr>
            <a:picLocks noChangeAspect="1" noChangeArrowheads="1"/>
          </p:cNvPicPr>
          <p:nvPr/>
        </p:nvPicPr>
        <p:blipFill>
          <a:blip r:embed="rId3" cstate="print"/>
          <a:srcRect t="41526"/>
          <a:stretch>
            <a:fillRect/>
          </a:stretch>
        </p:blipFill>
        <p:spPr bwMode="auto">
          <a:xfrm>
            <a:off x="0" y="1511085"/>
            <a:ext cx="9144000" cy="534691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is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accreditation?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52400" y="1600200"/>
            <a:ext cx="63246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Accreditation </a:t>
            </a:r>
            <a:r>
              <a:rPr lang="en-US" sz="28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itchFamily="34" charset="0"/>
              </a:rPr>
              <a:t>validates an educational institution’s standing 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to offer courses, certificates, degrees, and student service programs per the standards of the Accrediting Commission for Junior and Community Colleges (ACCJC).</a:t>
            </a:r>
          </a:p>
          <a:p>
            <a:pPr algn="ctr"/>
            <a:r>
              <a:rPr lang="en-US" i="1" dirty="0" smtClean="0">
                <a:latin typeface="Century Gothic" pitchFamily="34" charset="0"/>
              </a:rPr>
              <a:t> </a:t>
            </a:r>
          </a:p>
          <a:p>
            <a:r>
              <a:rPr lang="en-US" sz="2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If WVC loses its accreditation, </a:t>
            </a:r>
          </a:p>
          <a:p>
            <a:r>
              <a:rPr lang="en-US" sz="2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it would cease to exist </a:t>
            </a:r>
          </a:p>
          <a:p>
            <a:r>
              <a:rPr lang="en-US" sz="2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as a college.</a:t>
            </a:r>
            <a:endParaRPr lang="en-US" sz="2400" b="1" i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/>
            <a:endParaRPr lang="en-US" sz="2800" i="1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Accreditation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Cycle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11"/>
          <p:cNvSpPr/>
          <p:nvPr/>
        </p:nvSpPr>
        <p:spPr>
          <a:xfrm>
            <a:off x="158886" y="1600313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Six year process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58886" y="4269951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>
                <a:latin typeface="Century Gothic" pitchFamily="34" charset="0"/>
              </a:rPr>
              <a:t>2007 </a:t>
            </a: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WVC accreditation reaffirmed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222445" y="1600313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Three year </a:t>
            </a:r>
            <a:br>
              <a:rPr lang="en-US" sz="2400" kern="1200" dirty="0" smtClean="0">
                <a:latin typeface="Century Gothic" pitchFamily="34" charset="0"/>
              </a:rPr>
            </a:br>
            <a:r>
              <a:rPr lang="en-US" sz="2400" kern="1200" dirty="0" smtClean="0">
                <a:latin typeface="Century Gothic" pitchFamily="34" charset="0"/>
              </a:rPr>
              <a:t>mid-year report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222445" y="4269951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>
                <a:latin typeface="Century Gothic" pitchFamily="34" charset="0"/>
              </a:rPr>
              <a:t>March 2011 </a:t>
            </a: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mid-term report upholds status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286003" y="1600313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Six year comprehensive report and team visit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286003" y="4269951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>
                <a:latin typeface="Century Gothic" pitchFamily="34" charset="0"/>
              </a:rPr>
              <a:t>March 2014 </a:t>
            </a: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comprehensive report and team visit</a:t>
            </a:r>
            <a:endParaRPr lang="en-US" sz="2400" kern="12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Accreditation </a:t>
            </a:r>
            <a:br>
              <a:rPr lang="en-US" sz="4400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Timeline and Plan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321935" y="1829300"/>
            <a:ext cx="8347728" cy="1440060"/>
            <a:chOff x="321935" y="1829300"/>
            <a:chExt cx="8347728" cy="1440060"/>
          </a:xfrm>
        </p:grpSpPr>
        <p:sp>
          <p:nvSpPr>
            <p:cNvPr id="6" name="Freeform 5"/>
            <p:cNvSpPr/>
            <p:nvPr/>
          </p:nvSpPr>
          <p:spPr>
            <a:xfrm>
              <a:off x="321935" y="1829300"/>
              <a:ext cx="2956301" cy="1440060"/>
            </a:xfrm>
            <a:custGeom>
              <a:avLst/>
              <a:gdLst>
                <a:gd name="connsiteX0" fmla="*/ 0 w 2956301"/>
                <a:gd name="connsiteY0" fmla="*/ 0 h 1440060"/>
                <a:gd name="connsiteX1" fmla="*/ 2236271 w 2956301"/>
                <a:gd name="connsiteY1" fmla="*/ 0 h 1440060"/>
                <a:gd name="connsiteX2" fmla="*/ 2956301 w 2956301"/>
                <a:gd name="connsiteY2" fmla="*/ 720030 h 1440060"/>
                <a:gd name="connsiteX3" fmla="*/ 2236271 w 2956301"/>
                <a:gd name="connsiteY3" fmla="*/ 1440060 h 1440060"/>
                <a:gd name="connsiteX4" fmla="*/ 0 w 2956301"/>
                <a:gd name="connsiteY4" fmla="*/ 1440060 h 1440060"/>
                <a:gd name="connsiteX5" fmla="*/ 720030 w 2956301"/>
                <a:gd name="connsiteY5" fmla="*/ 720030 h 1440060"/>
                <a:gd name="connsiteX6" fmla="*/ 0 w 2956301"/>
                <a:gd name="connsiteY6" fmla="*/ 0 h 144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6301" h="1440060">
                  <a:moveTo>
                    <a:pt x="0" y="0"/>
                  </a:moveTo>
                  <a:lnTo>
                    <a:pt x="2236271" y="0"/>
                  </a:lnTo>
                  <a:lnTo>
                    <a:pt x="2956301" y="720030"/>
                  </a:lnTo>
                  <a:lnTo>
                    <a:pt x="2236271" y="1440060"/>
                  </a:lnTo>
                  <a:lnTo>
                    <a:pt x="0" y="1440060"/>
                  </a:lnTo>
                  <a:lnTo>
                    <a:pt x="720030" y="7200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5590" tIns="17780" rIns="72003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latin typeface="Century Gothic" pitchFamily="34" charset="0"/>
                </a:rPr>
                <a:t>2011-12</a:t>
              </a:r>
              <a:endParaRPr lang="en-US" sz="2800" b="1" kern="1200" dirty="0">
                <a:latin typeface="Century Gothic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810217" y="1951705"/>
              <a:ext cx="2988126" cy="1195250"/>
            </a:xfrm>
            <a:custGeom>
              <a:avLst/>
              <a:gdLst>
                <a:gd name="connsiteX0" fmla="*/ 0 w 2988126"/>
                <a:gd name="connsiteY0" fmla="*/ 0 h 1195250"/>
                <a:gd name="connsiteX1" fmla="*/ 2390501 w 2988126"/>
                <a:gd name="connsiteY1" fmla="*/ 0 h 1195250"/>
                <a:gd name="connsiteX2" fmla="*/ 2988126 w 2988126"/>
                <a:gd name="connsiteY2" fmla="*/ 597625 h 1195250"/>
                <a:gd name="connsiteX3" fmla="*/ 2390501 w 2988126"/>
                <a:gd name="connsiteY3" fmla="*/ 1195250 h 1195250"/>
                <a:gd name="connsiteX4" fmla="*/ 0 w 2988126"/>
                <a:gd name="connsiteY4" fmla="*/ 1195250 h 1195250"/>
                <a:gd name="connsiteX5" fmla="*/ 597625 w 2988126"/>
                <a:gd name="connsiteY5" fmla="*/ 597625 h 1195250"/>
                <a:gd name="connsiteX6" fmla="*/ 0 w 2988126"/>
                <a:gd name="connsiteY6" fmla="*/ 0 h 11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8126" h="1195250">
                  <a:moveTo>
                    <a:pt x="0" y="0"/>
                  </a:moveTo>
                  <a:lnTo>
                    <a:pt x="2390501" y="0"/>
                  </a:lnTo>
                  <a:lnTo>
                    <a:pt x="2988126" y="597625"/>
                  </a:lnTo>
                  <a:lnTo>
                    <a:pt x="2390501" y="1195250"/>
                  </a:lnTo>
                  <a:lnTo>
                    <a:pt x="0" y="1195250"/>
                  </a:lnTo>
                  <a:lnTo>
                    <a:pt x="597625" y="5976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7945" tIns="10160" rIns="597625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Preparation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Institutional Framework</a:t>
              </a:r>
              <a:endParaRPr lang="en-US" sz="1600" b="1" kern="1200" dirty="0">
                <a:latin typeface="Century Gothic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5380005" y="1951705"/>
              <a:ext cx="3289658" cy="1195250"/>
            </a:xfrm>
            <a:custGeom>
              <a:avLst/>
              <a:gdLst>
                <a:gd name="connsiteX0" fmla="*/ 0 w 3289658"/>
                <a:gd name="connsiteY0" fmla="*/ 0 h 1195250"/>
                <a:gd name="connsiteX1" fmla="*/ 2692033 w 3289658"/>
                <a:gd name="connsiteY1" fmla="*/ 0 h 1195250"/>
                <a:gd name="connsiteX2" fmla="*/ 3289658 w 3289658"/>
                <a:gd name="connsiteY2" fmla="*/ 597625 h 1195250"/>
                <a:gd name="connsiteX3" fmla="*/ 2692033 w 3289658"/>
                <a:gd name="connsiteY3" fmla="*/ 1195250 h 1195250"/>
                <a:gd name="connsiteX4" fmla="*/ 0 w 3289658"/>
                <a:gd name="connsiteY4" fmla="*/ 1195250 h 1195250"/>
                <a:gd name="connsiteX5" fmla="*/ 597625 w 3289658"/>
                <a:gd name="connsiteY5" fmla="*/ 597625 h 1195250"/>
                <a:gd name="connsiteX6" fmla="*/ 0 w 3289658"/>
                <a:gd name="connsiteY6" fmla="*/ 0 h 11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9658" h="1195250">
                  <a:moveTo>
                    <a:pt x="0" y="0"/>
                  </a:moveTo>
                  <a:lnTo>
                    <a:pt x="2692033" y="0"/>
                  </a:lnTo>
                  <a:lnTo>
                    <a:pt x="3289658" y="597625"/>
                  </a:lnTo>
                  <a:lnTo>
                    <a:pt x="2692033" y="1195250"/>
                  </a:lnTo>
                  <a:lnTo>
                    <a:pt x="0" y="1195250"/>
                  </a:lnTo>
                  <a:lnTo>
                    <a:pt x="597625" y="5976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-270698"/>
                <a:satOff val="4999"/>
                <a:lumOff val="12"/>
                <a:alphaOff val="0"/>
              </a:schemeClr>
            </a:lnRef>
            <a:fillRef idx="1">
              <a:schemeClr val="accent5">
                <a:tint val="40000"/>
                <a:alpha val="90000"/>
                <a:hueOff val="-270698"/>
                <a:satOff val="4999"/>
                <a:lumOff val="12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270698"/>
                <a:satOff val="4999"/>
                <a:lumOff val="12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7945" tIns="10160" rIns="597625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Steering &amp; Disjoint committees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Training 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1934" y="3470969"/>
            <a:ext cx="8346920" cy="1440060"/>
            <a:chOff x="321934" y="3470969"/>
            <a:chExt cx="8346920" cy="1440060"/>
          </a:xfrm>
        </p:grpSpPr>
        <p:sp>
          <p:nvSpPr>
            <p:cNvPr id="9" name="Freeform 8"/>
            <p:cNvSpPr/>
            <p:nvPr/>
          </p:nvSpPr>
          <p:spPr>
            <a:xfrm>
              <a:off x="321934" y="3470969"/>
              <a:ext cx="2878465" cy="1440060"/>
            </a:xfrm>
            <a:custGeom>
              <a:avLst/>
              <a:gdLst>
                <a:gd name="connsiteX0" fmla="*/ 0 w 2803942"/>
                <a:gd name="connsiteY0" fmla="*/ 0 h 1440060"/>
                <a:gd name="connsiteX1" fmla="*/ 2083912 w 2803942"/>
                <a:gd name="connsiteY1" fmla="*/ 0 h 1440060"/>
                <a:gd name="connsiteX2" fmla="*/ 2803942 w 2803942"/>
                <a:gd name="connsiteY2" fmla="*/ 720030 h 1440060"/>
                <a:gd name="connsiteX3" fmla="*/ 2083912 w 2803942"/>
                <a:gd name="connsiteY3" fmla="*/ 1440060 h 1440060"/>
                <a:gd name="connsiteX4" fmla="*/ 0 w 2803942"/>
                <a:gd name="connsiteY4" fmla="*/ 1440060 h 1440060"/>
                <a:gd name="connsiteX5" fmla="*/ 720030 w 2803942"/>
                <a:gd name="connsiteY5" fmla="*/ 720030 h 1440060"/>
                <a:gd name="connsiteX6" fmla="*/ 0 w 2803942"/>
                <a:gd name="connsiteY6" fmla="*/ 0 h 144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3942" h="1440060">
                  <a:moveTo>
                    <a:pt x="0" y="0"/>
                  </a:moveTo>
                  <a:lnTo>
                    <a:pt x="2083912" y="0"/>
                  </a:lnTo>
                  <a:lnTo>
                    <a:pt x="2803942" y="720030"/>
                  </a:lnTo>
                  <a:lnTo>
                    <a:pt x="2083912" y="1440060"/>
                  </a:lnTo>
                  <a:lnTo>
                    <a:pt x="0" y="1440060"/>
                  </a:lnTo>
                  <a:lnTo>
                    <a:pt x="720030" y="7200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19932"/>
                <a:satOff val="22824"/>
                <a:lumOff val="-4216"/>
                <a:alphaOff val="0"/>
              </a:schemeClr>
            </a:fillRef>
            <a:effectRef idx="0">
              <a:schemeClr val="accent5">
                <a:hueOff val="-419932"/>
                <a:satOff val="22824"/>
                <a:lumOff val="-42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0510" tIns="15240" rIns="72003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latin typeface="Century Gothic" pitchFamily="34" charset="0"/>
                </a:rPr>
                <a:t>2012-13</a:t>
              </a:r>
              <a:endParaRPr lang="en-US" sz="2800" b="1" kern="1200" dirty="0">
                <a:latin typeface="Century Gothic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668635" y="3573115"/>
              <a:ext cx="2988126" cy="1211816"/>
            </a:xfrm>
            <a:custGeom>
              <a:avLst/>
              <a:gdLst>
                <a:gd name="connsiteX0" fmla="*/ 0 w 2988126"/>
                <a:gd name="connsiteY0" fmla="*/ 0 h 1211816"/>
                <a:gd name="connsiteX1" fmla="*/ 2382218 w 2988126"/>
                <a:gd name="connsiteY1" fmla="*/ 0 h 1211816"/>
                <a:gd name="connsiteX2" fmla="*/ 2988126 w 2988126"/>
                <a:gd name="connsiteY2" fmla="*/ 605908 h 1211816"/>
                <a:gd name="connsiteX3" fmla="*/ 2382218 w 2988126"/>
                <a:gd name="connsiteY3" fmla="*/ 1211816 h 1211816"/>
                <a:gd name="connsiteX4" fmla="*/ 0 w 2988126"/>
                <a:gd name="connsiteY4" fmla="*/ 1211816 h 1211816"/>
                <a:gd name="connsiteX5" fmla="*/ 605908 w 2988126"/>
                <a:gd name="connsiteY5" fmla="*/ 605908 h 1211816"/>
                <a:gd name="connsiteX6" fmla="*/ 0 w 2988126"/>
                <a:gd name="connsiteY6" fmla="*/ 0 h 121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8126" h="1211816">
                  <a:moveTo>
                    <a:pt x="0" y="0"/>
                  </a:moveTo>
                  <a:lnTo>
                    <a:pt x="2382218" y="0"/>
                  </a:lnTo>
                  <a:lnTo>
                    <a:pt x="2988126" y="605908"/>
                  </a:lnTo>
                  <a:lnTo>
                    <a:pt x="2382218" y="1211816"/>
                  </a:lnTo>
                  <a:lnTo>
                    <a:pt x="0" y="1211816"/>
                  </a:lnTo>
                  <a:lnTo>
                    <a:pt x="605908" y="6059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-541396"/>
                <a:satOff val="9998"/>
                <a:lumOff val="24"/>
                <a:alphaOff val="0"/>
              </a:schemeClr>
            </a:lnRef>
            <a:fillRef idx="1">
              <a:schemeClr val="accent5">
                <a:tint val="40000"/>
                <a:alpha val="90000"/>
                <a:hueOff val="-541396"/>
                <a:satOff val="9998"/>
                <a:lumOff val="24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541396"/>
                <a:satOff val="9998"/>
                <a:lumOff val="24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6228" tIns="10160" rIns="605908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Writing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Organizing evidence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5259432" y="3581398"/>
              <a:ext cx="3409422" cy="1195250"/>
            </a:xfrm>
            <a:custGeom>
              <a:avLst/>
              <a:gdLst>
                <a:gd name="connsiteX0" fmla="*/ 0 w 3409422"/>
                <a:gd name="connsiteY0" fmla="*/ 0 h 1195250"/>
                <a:gd name="connsiteX1" fmla="*/ 2811797 w 3409422"/>
                <a:gd name="connsiteY1" fmla="*/ 0 h 1195250"/>
                <a:gd name="connsiteX2" fmla="*/ 3409422 w 3409422"/>
                <a:gd name="connsiteY2" fmla="*/ 597625 h 1195250"/>
                <a:gd name="connsiteX3" fmla="*/ 2811797 w 3409422"/>
                <a:gd name="connsiteY3" fmla="*/ 1195250 h 1195250"/>
                <a:gd name="connsiteX4" fmla="*/ 0 w 3409422"/>
                <a:gd name="connsiteY4" fmla="*/ 1195250 h 1195250"/>
                <a:gd name="connsiteX5" fmla="*/ 597625 w 3409422"/>
                <a:gd name="connsiteY5" fmla="*/ 597625 h 1195250"/>
                <a:gd name="connsiteX6" fmla="*/ 0 w 3409422"/>
                <a:gd name="connsiteY6" fmla="*/ 0 h 11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9422" h="1195250">
                  <a:moveTo>
                    <a:pt x="0" y="0"/>
                  </a:moveTo>
                  <a:lnTo>
                    <a:pt x="2811797" y="0"/>
                  </a:lnTo>
                  <a:lnTo>
                    <a:pt x="3409422" y="597625"/>
                  </a:lnTo>
                  <a:lnTo>
                    <a:pt x="2811797" y="1195250"/>
                  </a:lnTo>
                  <a:lnTo>
                    <a:pt x="0" y="1195250"/>
                  </a:lnTo>
                  <a:lnTo>
                    <a:pt x="597625" y="5976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-812094"/>
                <a:satOff val="14996"/>
                <a:lumOff val="37"/>
                <a:alphaOff val="0"/>
              </a:schemeClr>
            </a:lnRef>
            <a:fillRef idx="1">
              <a:schemeClr val="accent5">
                <a:tint val="40000"/>
                <a:alpha val="90000"/>
                <a:hueOff val="-812094"/>
                <a:satOff val="14996"/>
                <a:lumOff val="37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812094"/>
                <a:satOff val="14996"/>
                <a:lumOff val="37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7945" tIns="10160" rIns="597625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Steering/writing committees meet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Address areas to improve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1935" y="5112639"/>
            <a:ext cx="8347727" cy="1440060"/>
            <a:chOff x="321935" y="5112639"/>
            <a:chExt cx="8347727" cy="1440060"/>
          </a:xfrm>
        </p:grpSpPr>
        <p:sp>
          <p:nvSpPr>
            <p:cNvPr id="12" name="Freeform 11"/>
            <p:cNvSpPr/>
            <p:nvPr/>
          </p:nvSpPr>
          <p:spPr>
            <a:xfrm>
              <a:off x="321935" y="5112639"/>
              <a:ext cx="2838180" cy="1440060"/>
            </a:xfrm>
            <a:custGeom>
              <a:avLst/>
              <a:gdLst>
                <a:gd name="connsiteX0" fmla="*/ 0 w 2838180"/>
                <a:gd name="connsiteY0" fmla="*/ 0 h 1440060"/>
                <a:gd name="connsiteX1" fmla="*/ 2118150 w 2838180"/>
                <a:gd name="connsiteY1" fmla="*/ 0 h 1440060"/>
                <a:gd name="connsiteX2" fmla="*/ 2838180 w 2838180"/>
                <a:gd name="connsiteY2" fmla="*/ 720030 h 1440060"/>
                <a:gd name="connsiteX3" fmla="*/ 2118150 w 2838180"/>
                <a:gd name="connsiteY3" fmla="*/ 1440060 h 1440060"/>
                <a:gd name="connsiteX4" fmla="*/ 0 w 2838180"/>
                <a:gd name="connsiteY4" fmla="*/ 1440060 h 1440060"/>
                <a:gd name="connsiteX5" fmla="*/ 720030 w 2838180"/>
                <a:gd name="connsiteY5" fmla="*/ 720030 h 1440060"/>
                <a:gd name="connsiteX6" fmla="*/ 0 w 2838180"/>
                <a:gd name="connsiteY6" fmla="*/ 0 h 144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8180" h="1440060">
                  <a:moveTo>
                    <a:pt x="0" y="0"/>
                  </a:moveTo>
                  <a:lnTo>
                    <a:pt x="2118150" y="0"/>
                  </a:lnTo>
                  <a:lnTo>
                    <a:pt x="2838180" y="720030"/>
                  </a:lnTo>
                  <a:lnTo>
                    <a:pt x="2118150" y="1440060"/>
                  </a:lnTo>
                  <a:lnTo>
                    <a:pt x="0" y="1440060"/>
                  </a:lnTo>
                  <a:lnTo>
                    <a:pt x="720030" y="7200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39864"/>
                <a:satOff val="45647"/>
                <a:lumOff val="-8432"/>
                <a:alphaOff val="0"/>
              </a:schemeClr>
            </a:fillRef>
            <a:effectRef idx="0">
              <a:schemeClr val="accent5">
                <a:hueOff val="-839864"/>
                <a:satOff val="45647"/>
                <a:lumOff val="-84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5590" tIns="17780" rIns="72003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latin typeface="Century Gothic" pitchFamily="34" charset="0"/>
                </a:rPr>
                <a:t>2013-14</a:t>
              </a:r>
              <a:endParaRPr lang="en-US" sz="2800" b="1" kern="1200" dirty="0">
                <a:latin typeface="Century Gothic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2692096" y="5235044"/>
              <a:ext cx="2988126" cy="1195250"/>
            </a:xfrm>
            <a:custGeom>
              <a:avLst/>
              <a:gdLst>
                <a:gd name="connsiteX0" fmla="*/ 0 w 2988126"/>
                <a:gd name="connsiteY0" fmla="*/ 0 h 1195250"/>
                <a:gd name="connsiteX1" fmla="*/ 2390501 w 2988126"/>
                <a:gd name="connsiteY1" fmla="*/ 0 h 1195250"/>
                <a:gd name="connsiteX2" fmla="*/ 2988126 w 2988126"/>
                <a:gd name="connsiteY2" fmla="*/ 597625 h 1195250"/>
                <a:gd name="connsiteX3" fmla="*/ 2390501 w 2988126"/>
                <a:gd name="connsiteY3" fmla="*/ 1195250 h 1195250"/>
                <a:gd name="connsiteX4" fmla="*/ 0 w 2988126"/>
                <a:gd name="connsiteY4" fmla="*/ 1195250 h 1195250"/>
                <a:gd name="connsiteX5" fmla="*/ 597625 w 2988126"/>
                <a:gd name="connsiteY5" fmla="*/ 597625 h 1195250"/>
                <a:gd name="connsiteX6" fmla="*/ 0 w 2988126"/>
                <a:gd name="connsiteY6" fmla="*/ 0 h 11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8126" h="1195250">
                  <a:moveTo>
                    <a:pt x="0" y="0"/>
                  </a:moveTo>
                  <a:lnTo>
                    <a:pt x="2390501" y="0"/>
                  </a:lnTo>
                  <a:lnTo>
                    <a:pt x="2988126" y="597625"/>
                  </a:lnTo>
                  <a:lnTo>
                    <a:pt x="2390501" y="1195250"/>
                  </a:lnTo>
                  <a:lnTo>
                    <a:pt x="0" y="1195250"/>
                  </a:lnTo>
                  <a:lnTo>
                    <a:pt x="597625" y="5976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-1082792"/>
                <a:satOff val="19995"/>
                <a:lumOff val="49"/>
                <a:alphaOff val="0"/>
              </a:schemeClr>
            </a:lnRef>
            <a:fillRef idx="1">
              <a:schemeClr val="accent5">
                <a:tint val="40000"/>
                <a:alpha val="90000"/>
                <a:hueOff val="-1082792"/>
                <a:satOff val="19995"/>
                <a:lumOff val="49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1082792"/>
                <a:satOff val="19995"/>
                <a:lumOff val="49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7945" tIns="10160" rIns="597625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Prepare for submission &amp; visit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College wide review</a:t>
              </a:r>
              <a:endParaRPr lang="en-US" sz="1600" b="1" kern="1200" dirty="0">
                <a:latin typeface="Century Gothic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261884" y="5235044"/>
              <a:ext cx="3407778" cy="1195250"/>
            </a:xfrm>
            <a:custGeom>
              <a:avLst/>
              <a:gdLst>
                <a:gd name="connsiteX0" fmla="*/ 0 w 3407778"/>
                <a:gd name="connsiteY0" fmla="*/ 0 h 1195250"/>
                <a:gd name="connsiteX1" fmla="*/ 2810153 w 3407778"/>
                <a:gd name="connsiteY1" fmla="*/ 0 h 1195250"/>
                <a:gd name="connsiteX2" fmla="*/ 3407778 w 3407778"/>
                <a:gd name="connsiteY2" fmla="*/ 597625 h 1195250"/>
                <a:gd name="connsiteX3" fmla="*/ 2810153 w 3407778"/>
                <a:gd name="connsiteY3" fmla="*/ 1195250 h 1195250"/>
                <a:gd name="connsiteX4" fmla="*/ 0 w 3407778"/>
                <a:gd name="connsiteY4" fmla="*/ 1195250 h 1195250"/>
                <a:gd name="connsiteX5" fmla="*/ 597625 w 3407778"/>
                <a:gd name="connsiteY5" fmla="*/ 597625 h 1195250"/>
                <a:gd name="connsiteX6" fmla="*/ 0 w 3407778"/>
                <a:gd name="connsiteY6" fmla="*/ 0 h 11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7778" h="1195250">
                  <a:moveTo>
                    <a:pt x="0" y="0"/>
                  </a:moveTo>
                  <a:lnTo>
                    <a:pt x="2810153" y="0"/>
                  </a:lnTo>
                  <a:lnTo>
                    <a:pt x="3407778" y="597625"/>
                  </a:lnTo>
                  <a:lnTo>
                    <a:pt x="2810153" y="1195250"/>
                  </a:lnTo>
                  <a:lnTo>
                    <a:pt x="0" y="1195250"/>
                  </a:lnTo>
                  <a:lnTo>
                    <a:pt x="597625" y="5976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-1353490"/>
                <a:satOff val="24994"/>
                <a:lumOff val="61"/>
                <a:alphaOff val="0"/>
              </a:schemeClr>
            </a:lnRef>
            <a:fillRef idx="1">
              <a:schemeClr val="accent5">
                <a:tint val="40000"/>
                <a:alpha val="90000"/>
                <a:hueOff val="-1353490"/>
                <a:satOff val="24994"/>
                <a:lumOff val="61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1353490"/>
                <a:satOff val="24994"/>
                <a:lumOff val="6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7945" tIns="10160" rIns="597625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Finalize draft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Submit final report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atin typeface="Century Gothic" pitchFamily="34" charset="0"/>
                </a:rPr>
                <a:t>Team Visit - March 2014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kamath\Local Settings\Temporary Internet Files\Content.IE5\JYO41NK4\MP900427762[1].jpg"/>
          <p:cNvPicPr>
            <a:picLocks noChangeAspect="1" noChangeArrowheads="1"/>
          </p:cNvPicPr>
          <p:nvPr/>
        </p:nvPicPr>
        <p:blipFill>
          <a:blip r:embed="rId3" cstate="print"/>
          <a:srcRect t="35" b="20447"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Accreditation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Story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676400" y="1600200"/>
            <a:ext cx="7239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latin typeface="Century Gothic" pitchFamily="34" charset="0"/>
              </a:rPr>
              <a:t>When we write our report for the Accrediting Commission for Junior and Community Colleges (ACCJC), we tell      </a:t>
            </a:r>
          </a:p>
          <a:p>
            <a:r>
              <a:rPr lang="en-US" sz="2800" i="1" dirty="0" smtClean="0">
                <a:latin typeface="Century Gothic" pitchFamily="34" charset="0"/>
              </a:rPr>
              <a:t>          our </a:t>
            </a:r>
          </a:p>
          <a:p>
            <a:endParaRPr lang="en-US" sz="2800" i="1" dirty="0" smtClean="0">
              <a:latin typeface="Century Gothic" pitchFamily="34" charset="0"/>
            </a:endParaRPr>
          </a:p>
          <a:p>
            <a:r>
              <a:rPr lang="en-US" sz="2800" i="1" dirty="0" smtClean="0">
                <a:latin typeface="Century Gothic" pitchFamily="34" charset="0"/>
              </a:rPr>
              <a:t>                                                        Our goal </a:t>
            </a:r>
          </a:p>
          <a:p>
            <a:r>
              <a:rPr lang="en-US" sz="2800" i="1" dirty="0" smtClean="0">
                <a:latin typeface="Century Gothic" pitchFamily="34" charset="0"/>
              </a:rPr>
              <a:t>            is to receive a “reaffirmation” </a:t>
            </a:r>
          </a:p>
          <a:p>
            <a:r>
              <a:rPr lang="en-US" sz="2800" i="1" dirty="0" smtClean="0">
                <a:latin typeface="Century Gothic" pitchFamily="34" charset="0"/>
              </a:rPr>
              <a:t>           status.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/>
            <a:endParaRPr lang="en-US" sz="2400" i="1" dirty="0" smtClean="0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43200" y="2882205"/>
            <a:ext cx="6934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      collective college story of </a:t>
            </a:r>
          </a:p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successes, accomplishments, and   </a:t>
            </a:r>
          </a:p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 overcoming challenges.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743200" y="2895600"/>
            <a:ext cx="6934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latin typeface="Century Gothic" pitchFamily="34" charset="0"/>
              </a:rPr>
              <a:t>      collective college story of </a:t>
            </a:r>
          </a:p>
          <a:p>
            <a:r>
              <a:rPr lang="en-US" sz="2800" i="1" dirty="0" smtClean="0">
                <a:latin typeface="Century Gothic" pitchFamily="34" charset="0"/>
              </a:rPr>
              <a:t>successes, accomplishments, and   </a:t>
            </a:r>
          </a:p>
          <a:p>
            <a:r>
              <a:rPr lang="en-US" sz="2800" i="1" dirty="0" smtClean="0">
                <a:latin typeface="Century Gothic" pitchFamily="34" charset="0"/>
              </a:rPr>
              <a:t> overcoming challenges.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6" grpId="0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How do we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 there?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eform 8"/>
          <p:cNvSpPr/>
          <p:nvPr/>
        </p:nvSpPr>
        <p:spPr>
          <a:xfrm>
            <a:off x="2668432" y="2167530"/>
            <a:ext cx="496335" cy="91440"/>
          </a:xfrm>
          <a:custGeom>
            <a:avLst/>
            <a:gdLst>
              <a:gd name="connsiteX0" fmla="*/ 0 w 496335"/>
              <a:gd name="connsiteY0" fmla="*/ 45720 h 91440"/>
              <a:gd name="connsiteX1" fmla="*/ 496335 w 49633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6335" h="91440">
                <a:moveTo>
                  <a:pt x="0" y="45720"/>
                </a:moveTo>
                <a:lnTo>
                  <a:pt x="496335" y="45720"/>
                </a:lnTo>
              </a:path>
            </a:pathLst>
          </a:custGeom>
          <a:noFill/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94" tIns="43086" rIns="247695" bIns="4308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0" name="Freeform 9"/>
          <p:cNvSpPr/>
          <p:nvPr/>
        </p:nvSpPr>
        <p:spPr>
          <a:xfrm>
            <a:off x="379209" y="1525944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 smtClean="0">
                <a:solidFill>
                  <a:schemeClr val="tx1"/>
                </a:solidFill>
                <a:latin typeface="Century Gothic" pitchFamily="34" charset="0"/>
              </a:rPr>
              <a:t>ELEMENTS OF SUCCESSFUL REAFFIRMATION</a:t>
            </a:r>
            <a:endParaRPr lang="en-US" sz="1900" b="1" kern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524720" y="2898757"/>
            <a:ext cx="2817958" cy="496335"/>
          </a:xfrm>
          <a:custGeom>
            <a:avLst/>
            <a:gdLst>
              <a:gd name="connsiteX0" fmla="*/ 2817958 w 2817958"/>
              <a:gd name="connsiteY0" fmla="*/ 0 h 496335"/>
              <a:gd name="connsiteX1" fmla="*/ 2817958 w 2817958"/>
              <a:gd name="connsiteY1" fmla="*/ 265267 h 496335"/>
              <a:gd name="connsiteX2" fmla="*/ 0 w 2817958"/>
              <a:gd name="connsiteY2" fmla="*/ 265267 h 496335"/>
              <a:gd name="connsiteX3" fmla="*/ 0 w 2817958"/>
              <a:gd name="connsiteY3" fmla="*/ 496335 h 496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7958" h="496335">
                <a:moveTo>
                  <a:pt x="2817958" y="0"/>
                </a:moveTo>
                <a:lnTo>
                  <a:pt x="2817958" y="265267"/>
                </a:lnTo>
                <a:lnTo>
                  <a:pt x="0" y="265267"/>
                </a:lnTo>
                <a:lnTo>
                  <a:pt x="0" y="496335"/>
                </a:lnTo>
              </a:path>
            </a:pathLst>
          </a:custGeom>
          <a:noFill/>
        </p:spPr>
        <p:style>
          <a:lnRef idx="1">
            <a:schemeClr val="accent4">
              <a:hueOff val="209979"/>
              <a:satOff val="-5609"/>
              <a:lumOff val="-1324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0009" tIns="245533" rIns="1350009" bIns="245533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b="1" kern="1200">
              <a:latin typeface="Century Gothic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197167" y="1525944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67983"/>
              <a:satOff val="-4487"/>
              <a:lumOff val="-1059"/>
              <a:alphaOff val="0"/>
            </a:schemeClr>
          </a:fillRef>
          <a:effectRef idx="0">
            <a:schemeClr val="accent4">
              <a:hueOff val="167983"/>
              <a:satOff val="-4487"/>
              <a:lumOff val="-10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 smtClean="0">
                <a:latin typeface="Century Gothic" pitchFamily="34" charset="0"/>
              </a:rPr>
              <a:t>Timely and comprehensive plan</a:t>
            </a:r>
            <a:endParaRPr lang="en-US" sz="1900" b="1" kern="1200" dirty="0">
              <a:latin typeface="Century Gothic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668432" y="4069080"/>
            <a:ext cx="496335" cy="91440"/>
          </a:xfrm>
          <a:custGeom>
            <a:avLst/>
            <a:gdLst>
              <a:gd name="connsiteX0" fmla="*/ 0 w 496335"/>
              <a:gd name="connsiteY0" fmla="*/ 45720 h 91440"/>
              <a:gd name="connsiteX1" fmla="*/ 496335 w 49633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6335" h="91440">
                <a:moveTo>
                  <a:pt x="0" y="45720"/>
                </a:moveTo>
                <a:lnTo>
                  <a:pt x="496335" y="45720"/>
                </a:lnTo>
              </a:path>
            </a:pathLst>
          </a:custGeom>
          <a:noFill/>
        </p:spPr>
        <p:style>
          <a:lnRef idx="1">
            <a:schemeClr val="accent4">
              <a:hueOff val="419958"/>
              <a:satOff val="-11217"/>
              <a:lumOff val="-2647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94" tIns="43085" rIns="247695" bIns="4308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b="1" kern="1200">
              <a:latin typeface="Century Gothic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79209" y="3427493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335966"/>
              <a:satOff val="-8974"/>
              <a:lumOff val="-2118"/>
              <a:alphaOff val="0"/>
            </a:schemeClr>
          </a:fillRef>
          <a:effectRef idx="0">
            <a:schemeClr val="accent4">
              <a:hueOff val="335966"/>
              <a:satOff val="-8974"/>
              <a:lumOff val="-211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 smtClean="0">
                <a:latin typeface="Century Gothic" pitchFamily="34" charset="0"/>
              </a:rPr>
              <a:t>Strong steering committee and writing team</a:t>
            </a:r>
          </a:p>
        </p:txBody>
      </p:sp>
      <p:sp>
        <p:nvSpPr>
          <p:cNvPr id="15" name="Freeform 14"/>
          <p:cNvSpPr/>
          <p:nvPr/>
        </p:nvSpPr>
        <p:spPr>
          <a:xfrm>
            <a:off x="1524720" y="4800306"/>
            <a:ext cx="2817958" cy="496335"/>
          </a:xfrm>
          <a:custGeom>
            <a:avLst/>
            <a:gdLst>
              <a:gd name="connsiteX0" fmla="*/ 2817958 w 2817958"/>
              <a:gd name="connsiteY0" fmla="*/ 0 h 496335"/>
              <a:gd name="connsiteX1" fmla="*/ 2817958 w 2817958"/>
              <a:gd name="connsiteY1" fmla="*/ 265267 h 496335"/>
              <a:gd name="connsiteX2" fmla="*/ 0 w 2817958"/>
              <a:gd name="connsiteY2" fmla="*/ 265267 h 496335"/>
              <a:gd name="connsiteX3" fmla="*/ 0 w 2817958"/>
              <a:gd name="connsiteY3" fmla="*/ 496335 h 496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7958" h="496335">
                <a:moveTo>
                  <a:pt x="2817958" y="0"/>
                </a:moveTo>
                <a:lnTo>
                  <a:pt x="2817958" y="265267"/>
                </a:lnTo>
                <a:lnTo>
                  <a:pt x="0" y="265267"/>
                </a:lnTo>
                <a:lnTo>
                  <a:pt x="0" y="496335"/>
                </a:lnTo>
              </a:path>
            </a:pathLst>
          </a:custGeom>
          <a:noFill/>
        </p:spPr>
        <p:style>
          <a:lnRef idx="1">
            <a:schemeClr val="accent4">
              <a:hueOff val="629937"/>
              <a:satOff val="-16826"/>
              <a:lumOff val="-3971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0009" tIns="245533" rIns="1350009" bIns="245533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b="1" kern="1200">
              <a:latin typeface="Century Gothic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197167" y="3427493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03950"/>
              <a:satOff val="-13460"/>
              <a:lumOff val="-3176"/>
              <a:alphaOff val="0"/>
            </a:schemeClr>
          </a:fillRef>
          <a:effectRef idx="0">
            <a:schemeClr val="accent4">
              <a:hueOff val="503950"/>
              <a:satOff val="-13460"/>
              <a:lumOff val="-317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 smtClean="0">
                <a:latin typeface="Century Gothic" pitchFamily="34" charset="0"/>
              </a:rPr>
              <a:t>Reflection on current status and willingness to change</a:t>
            </a:r>
          </a:p>
        </p:txBody>
      </p:sp>
      <p:sp>
        <p:nvSpPr>
          <p:cNvPr id="17" name="Freeform 16"/>
          <p:cNvSpPr/>
          <p:nvPr/>
        </p:nvSpPr>
        <p:spPr>
          <a:xfrm>
            <a:off x="2668432" y="5970629"/>
            <a:ext cx="496335" cy="91440"/>
          </a:xfrm>
          <a:custGeom>
            <a:avLst/>
            <a:gdLst>
              <a:gd name="connsiteX0" fmla="*/ 0 w 496335"/>
              <a:gd name="connsiteY0" fmla="*/ 45720 h 91440"/>
              <a:gd name="connsiteX1" fmla="*/ 496335 w 49633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6335" h="91440">
                <a:moveTo>
                  <a:pt x="0" y="45720"/>
                </a:moveTo>
                <a:lnTo>
                  <a:pt x="496335" y="45720"/>
                </a:lnTo>
              </a:path>
            </a:pathLst>
          </a:custGeom>
          <a:noFill/>
        </p:spPr>
        <p:style>
          <a:lnRef idx="1">
            <a:schemeClr val="accent4">
              <a:hueOff val="839916"/>
              <a:satOff val="-22434"/>
              <a:lumOff val="-5294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94" tIns="43085" rIns="247695" bIns="4308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b="1" kern="1200">
              <a:latin typeface="Century Gothic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79209" y="5329042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671933"/>
              <a:satOff val="-17947"/>
              <a:lumOff val="-4235"/>
              <a:alphaOff val="0"/>
            </a:schemeClr>
          </a:fillRef>
          <a:effectRef idx="0">
            <a:schemeClr val="accent4">
              <a:hueOff val="671933"/>
              <a:satOff val="-17947"/>
              <a:lumOff val="-423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 smtClean="0">
                <a:latin typeface="Century Gothic" pitchFamily="34" charset="0"/>
              </a:rPr>
              <a:t>Data and evidence driven decision making</a:t>
            </a:r>
          </a:p>
        </p:txBody>
      </p:sp>
      <p:sp>
        <p:nvSpPr>
          <p:cNvPr id="19" name="Freeform 18"/>
          <p:cNvSpPr/>
          <p:nvPr/>
        </p:nvSpPr>
        <p:spPr>
          <a:xfrm>
            <a:off x="3197167" y="5329042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839916"/>
              <a:satOff val="-22434"/>
              <a:lumOff val="-5294"/>
              <a:alphaOff val="0"/>
            </a:schemeClr>
          </a:fillRef>
          <a:effectRef idx="0">
            <a:schemeClr val="accent4">
              <a:hueOff val="839916"/>
              <a:satOff val="-22434"/>
              <a:lumOff val="-5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 smtClean="0">
                <a:latin typeface="Century Gothic" pitchFamily="34" charset="0"/>
              </a:rPr>
              <a:t>Broad-based campus wide participation</a:t>
            </a:r>
            <a:endParaRPr lang="en-US" sz="1900" b="1" kern="1200" dirty="0">
              <a:latin typeface="Century Gothic" pitchFamily="34" charset="0"/>
            </a:endParaRPr>
          </a:p>
        </p:txBody>
      </p:sp>
      <p:pic>
        <p:nvPicPr>
          <p:cNvPr id="1028" name="Picture 4" descr="D:\Profiles\Heidi_Diamond\Local Settings\Temporary Internet Files\Content.IE5\6ZC7PYNY\MP90038267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676400"/>
            <a:ext cx="32004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3" descr="C:\Documents and Settings\pkamath\Local Settings\Temporary Internet Files\Content.IE5\PXNRE2IT\MC900434665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048000"/>
            <a:ext cx="944392" cy="869103"/>
          </a:xfrm>
          <a:prstGeom prst="rect">
            <a:avLst/>
          </a:prstGeom>
          <a:noFill/>
        </p:spPr>
      </p:pic>
      <p:pic>
        <p:nvPicPr>
          <p:cNvPr id="22" name="Picture 3" descr="C:\Documents and Settings\pkamath\Local Settings\Temporary Internet Files\Content.IE5\PXNRE2IT\MC900434665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143000"/>
            <a:ext cx="944392" cy="869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Accreditation 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Standards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reeform 16"/>
          <p:cNvSpPr/>
          <p:nvPr/>
        </p:nvSpPr>
        <p:spPr>
          <a:xfrm>
            <a:off x="154460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         I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Institutional Mission and Effectiveness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4494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 18"/>
          <p:cNvSpPr/>
          <p:nvPr/>
        </p:nvSpPr>
        <p:spPr>
          <a:xfrm>
            <a:off x="2379431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II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Student Learning Programs and Services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609465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 20"/>
          <p:cNvSpPr/>
          <p:nvPr/>
        </p:nvSpPr>
        <p:spPr>
          <a:xfrm>
            <a:off x="4604402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III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Resources</a:t>
            </a:r>
            <a:endParaRPr lang="en-US" sz="1600" b="1" kern="1200" dirty="0">
              <a:latin typeface="Century Gothic" pitchFamily="34" charset="0"/>
            </a:endParaRPr>
          </a:p>
          <a:p>
            <a:pPr marL="342900" lvl="2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Human</a:t>
            </a:r>
            <a:endParaRPr lang="en-US" sz="1600" b="1" kern="1200" dirty="0">
              <a:latin typeface="Century Gothic" pitchFamily="34" charset="0"/>
            </a:endParaRPr>
          </a:p>
          <a:p>
            <a:pPr marL="342900" lvl="2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Physical</a:t>
            </a:r>
            <a:endParaRPr lang="en-US" sz="1600" b="1" kern="1200" dirty="0">
              <a:latin typeface="Century Gothic" pitchFamily="34" charset="0"/>
            </a:endParaRPr>
          </a:p>
          <a:p>
            <a:pPr marL="342900" lvl="2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Technological</a:t>
            </a:r>
            <a:endParaRPr lang="en-US" sz="1600" b="1" kern="1200" dirty="0">
              <a:latin typeface="Century Gothic" pitchFamily="34" charset="0"/>
            </a:endParaRPr>
          </a:p>
          <a:p>
            <a:pPr marL="342900" lvl="2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Financial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34436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eform 22"/>
          <p:cNvSpPr/>
          <p:nvPr/>
        </p:nvSpPr>
        <p:spPr>
          <a:xfrm>
            <a:off x="6829373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IV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Leadership and Governance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059407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Left-Right Arrow 24"/>
          <p:cNvSpPr/>
          <p:nvPr/>
        </p:nvSpPr>
        <p:spPr>
          <a:xfrm>
            <a:off x="505967" y="5684519"/>
            <a:ext cx="8132064" cy="765810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075" name="Picture 3" descr="C:\Documents and Settings\pkamath\Local Settings\Temporary Internet Files\Content.IE5\PXNRE2IT\MC90043466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828800"/>
            <a:ext cx="1524000" cy="1402503"/>
          </a:xfrm>
          <a:prstGeom prst="rect">
            <a:avLst/>
          </a:prstGeom>
          <a:noFill/>
        </p:spPr>
      </p:pic>
      <p:pic>
        <p:nvPicPr>
          <p:cNvPr id="3078" name="Picture 6" descr="C:\Documents and Settings\pkamath\Local Settings\Temporary Internet Files\Content.IE5\PXNRE2IT\MC900232133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905000"/>
            <a:ext cx="1410756" cy="1447800"/>
          </a:xfrm>
          <a:prstGeom prst="rect">
            <a:avLst/>
          </a:prstGeom>
          <a:noFill/>
        </p:spPr>
      </p:pic>
      <p:pic>
        <p:nvPicPr>
          <p:cNvPr id="3081" name="Picture 9" descr="C:\Documents and Settings\pkamath\Local Settings\Temporary Internet Files\Content.IE5\PXNRE2IT\MC90032264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1981200"/>
            <a:ext cx="1401601" cy="1447800"/>
          </a:xfrm>
          <a:prstGeom prst="rect">
            <a:avLst/>
          </a:prstGeom>
          <a:noFill/>
        </p:spPr>
      </p:pic>
      <p:pic>
        <p:nvPicPr>
          <p:cNvPr id="15" name="Picture 2" descr="C:\Documents and Settings\pkamath\Local Settings\Temporary Internet Files\Content.IE5\ENRB1RRM\MC900391388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2057400"/>
            <a:ext cx="16999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  <p:bldP spid="19" grpId="0" animBg="1"/>
      <p:bldP spid="21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Accreditation 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Standards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/>
        </p:nvGraphicFramePr>
        <p:xfrm>
          <a:off x="152400" y="1600200"/>
          <a:ext cx="8839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5" name="Picture 3" descr="C:\Documents and Settings\pkamath\Local Settings\Temporary Internet Files\Content.IE5\PXNRE2IT\MC900434665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1828800"/>
            <a:ext cx="1524000" cy="1402503"/>
          </a:xfrm>
          <a:prstGeom prst="rect">
            <a:avLst/>
          </a:prstGeom>
          <a:noFill/>
        </p:spPr>
      </p:pic>
      <p:pic>
        <p:nvPicPr>
          <p:cNvPr id="3078" name="Picture 6" descr="C:\Documents and Settings\pkamath\Local Settings\Temporary Internet Files\Content.IE5\PXNRE2IT\MC900232133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43200" y="1905000"/>
            <a:ext cx="1410756" cy="1447800"/>
          </a:xfrm>
          <a:prstGeom prst="rect">
            <a:avLst/>
          </a:prstGeom>
          <a:noFill/>
        </p:spPr>
      </p:pic>
      <p:pic>
        <p:nvPicPr>
          <p:cNvPr id="3081" name="Picture 9" descr="C:\Documents and Settings\pkamath\Local Settings\Temporary Internet Files\Content.IE5\PXNRE2IT\MC900322640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53000" y="1981200"/>
            <a:ext cx="1401601" cy="1447800"/>
          </a:xfrm>
          <a:prstGeom prst="rect">
            <a:avLst/>
          </a:prstGeom>
          <a:noFill/>
        </p:spPr>
      </p:pic>
      <p:pic>
        <p:nvPicPr>
          <p:cNvPr id="15" name="Picture 2" descr="C:\Documents and Settings\pkamath\Local Settings\Temporary Internet Files\Content.IE5\ENRB1RRM\MC900391388[1].wm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86600" y="2057400"/>
            <a:ext cx="1699950" cy="1371600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152400" y="1600200"/>
            <a:ext cx="2160165" cy="5105400"/>
            <a:chOff x="2060" y="0"/>
            <a:chExt cx="2160165" cy="5105400"/>
          </a:xfrm>
        </p:grpSpPr>
        <p:sp>
          <p:nvSpPr>
            <p:cNvPr id="10" name="Rounded Rectangle 9"/>
            <p:cNvSpPr/>
            <p:nvPr/>
          </p:nvSpPr>
          <p:spPr>
            <a:xfrm>
              <a:off x="2060" y="0"/>
              <a:ext cx="2160165" cy="51054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0"/>
                <a:satOff val="0"/>
                <a:lumOff val="0"/>
                <a:alpha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endParaRPr lang="en-US" sz="1600" b="1" dirty="0" smtClean="0">
                <a:latin typeface="Century Gothic" pitchFamily="34" charset="0"/>
              </a:endParaRPr>
            </a:p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 </a:t>
              </a:r>
            </a:p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John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Hannigan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 and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Inge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 Bond</a:t>
              </a:r>
              <a:endParaRPr lang="en-US" sz="16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1" name="Rounded Rectangle 4"/>
            <p:cNvSpPr/>
            <p:nvPr/>
          </p:nvSpPr>
          <p:spPr>
            <a:xfrm>
              <a:off x="2060" y="38100"/>
              <a:ext cx="2160165" cy="4876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t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b="1" kern="1200" dirty="0">
                <a:latin typeface="Century Gothic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62200" y="1600200"/>
            <a:ext cx="2160165" cy="5105400"/>
            <a:chOff x="2227031" y="0"/>
            <a:chExt cx="2160165" cy="5105400"/>
          </a:xfrm>
        </p:grpSpPr>
        <p:sp>
          <p:nvSpPr>
            <p:cNvPr id="20" name="Rounded Rectangle 19"/>
            <p:cNvSpPr/>
            <p:nvPr/>
          </p:nvSpPr>
          <p:spPr>
            <a:xfrm>
              <a:off x="2227031" y="0"/>
              <a:ext cx="2160165" cy="510540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hueOff val="0"/>
                <a:satOff val="0"/>
                <a:lumOff val="0"/>
                <a:alpha val="89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ounded Rectangle 4"/>
            <p:cNvSpPr/>
            <p:nvPr/>
          </p:nvSpPr>
          <p:spPr>
            <a:xfrm>
              <a:off x="2227031" y="76200"/>
              <a:ext cx="2160165" cy="502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t" anchorCtr="1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 </a:t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Kuni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 Hay and Heidi Diamond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 A</a:t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Kuni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 Hay and Heidi Diamond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 B </a:t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Victoria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Hindes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 and Carol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Pavan</a:t>
              </a:r>
              <a:endParaRPr lang="en-US" sz="160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 C</a:t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Maryanne Mills and Monet Payton</a:t>
              </a:r>
              <a:endParaRPr lang="en-US" sz="16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93516" y="1524000"/>
            <a:ext cx="2209800" cy="5257800"/>
            <a:chOff x="4452002" y="-76200"/>
            <a:chExt cx="2209800" cy="5257800"/>
          </a:xfrm>
        </p:grpSpPr>
        <p:sp>
          <p:nvSpPr>
            <p:cNvPr id="23" name="Rounded Rectangle 22"/>
            <p:cNvSpPr/>
            <p:nvPr/>
          </p:nvSpPr>
          <p:spPr>
            <a:xfrm>
              <a:off x="4452002" y="0"/>
              <a:ext cx="2160165" cy="510540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hueOff val="0"/>
                <a:satOff val="0"/>
                <a:lumOff val="0"/>
                <a:alpha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4501637" y="-76200"/>
              <a:ext cx="2160165" cy="5257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t" anchorCtr="1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III </a:t>
              </a:r>
              <a:b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 </a:t>
              </a: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>Stephanie Kashima and Frank Kobayashi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III A </a:t>
              </a:r>
              <a:b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>Stacy Hopkins and </a:t>
              </a:r>
              <a:r>
                <a:rPr lang="en-US" sz="1400" dirty="0" err="1" smtClean="0">
                  <a:solidFill>
                    <a:schemeClr val="tx1"/>
                  </a:solidFill>
                  <a:latin typeface="Century Gothic" pitchFamily="34" charset="0"/>
                </a:rPr>
                <a:t>Herlisa</a:t>
              </a: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en-US" sz="1400" dirty="0" err="1" smtClean="0">
                  <a:solidFill>
                    <a:schemeClr val="tx1"/>
                  </a:solidFill>
                  <a:latin typeface="Century Gothic" pitchFamily="34" charset="0"/>
                </a:rPr>
                <a:t>Hamp</a:t>
              </a:r>
              <a:endParaRPr lang="en-US" sz="140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III B </a:t>
              </a:r>
              <a:b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>Frank Kobayashi and Steve McCann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III C </a:t>
              </a:r>
              <a:b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>Fred Chow and Scott Ludwig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/>
              </a:r>
              <a:b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III D </a:t>
              </a:r>
              <a:b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4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400" dirty="0" smtClean="0">
                  <a:solidFill>
                    <a:schemeClr val="tx1"/>
                  </a:solidFill>
                  <a:latin typeface="Century Gothic" pitchFamily="34" charset="0"/>
                </a:rPr>
                <a:t>Pat Fenton and Stephanie Kashima</a:t>
              </a:r>
              <a:endParaRPr lang="en-US" sz="14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831435" y="1600200"/>
            <a:ext cx="2160165" cy="5105400"/>
            <a:chOff x="6676973" y="0"/>
            <a:chExt cx="2160165" cy="5105400"/>
          </a:xfrm>
        </p:grpSpPr>
        <p:sp>
          <p:nvSpPr>
            <p:cNvPr id="26" name="Rounded Rectangle 25"/>
            <p:cNvSpPr/>
            <p:nvPr/>
          </p:nvSpPr>
          <p:spPr>
            <a:xfrm>
              <a:off x="6676973" y="0"/>
              <a:ext cx="2160165" cy="5105400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hueOff val="0"/>
                <a:satOff val="0"/>
                <a:lumOff val="0"/>
                <a:alpha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ounded Rectangle 4"/>
            <p:cNvSpPr/>
            <p:nvPr/>
          </p:nvSpPr>
          <p:spPr>
            <a:xfrm>
              <a:off x="6676973" y="2042160"/>
              <a:ext cx="2160165" cy="204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t" anchorCtr="1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Standard IV </a:t>
              </a:r>
              <a:b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</a:br>
              <a:r>
                <a:rPr lang="en-US" sz="1600" b="1" dirty="0" smtClean="0">
                  <a:solidFill>
                    <a:schemeClr val="tx1"/>
                  </a:solidFill>
                  <a:latin typeface="Century Gothic" pitchFamily="34" charset="0"/>
                </a:rPr>
                <a:t>Co-chairs: </a:t>
              </a:r>
              <a:r>
                <a:rPr 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Lance Shoemaker and Laurel </a:t>
              </a:r>
              <a:r>
                <a:rPr lang="en-US" sz="1600" dirty="0" err="1" smtClean="0">
                  <a:solidFill>
                    <a:schemeClr val="tx1"/>
                  </a:solidFill>
                  <a:latin typeface="Century Gothic" pitchFamily="34" charset="0"/>
                </a:rPr>
                <a:t>Kinley</a:t>
              </a:r>
              <a:endParaRPr lang="en-US" sz="16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538"/>
            <a:ext cx="8229600" cy="1251062"/>
          </a:xfrm>
        </p:spPr>
        <p:txBody>
          <a:bodyPr>
            <a:noAutofit/>
          </a:bodyPr>
          <a:lstStyle/>
          <a:p>
            <a:r>
              <a:rPr lang="en-US" sz="4400" dirty="0" smtClean="0"/>
              <a:t>2012-2012: </a:t>
            </a:r>
            <a:br>
              <a:rPr lang="en-US" sz="4400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Writing Year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228600" y="2982515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latin typeface="Century Gothic" pitchFamily="34" charset="0"/>
              </a:rPr>
              <a:t>Ongoing steering and writing committee meetings</a:t>
            </a:r>
            <a:endParaRPr lang="en-US" sz="2000" kern="1200" dirty="0">
              <a:latin typeface="Century Gothic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240881" y="2982515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smtClean="0">
                <a:latin typeface="Century Gothic" pitchFamily="34" charset="0"/>
              </a:rPr>
              <a:t>Timely editing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253162" y="2982515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smtClean="0">
                <a:latin typeface="Century Gothic" pitchFamily="34" charset="0"/>
              </a:rPr>
              <a:t>Evidence collection and organization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28600" y="4899421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smtClean="0">
                <a:latin typeface="Century Gothic" pitchFamily="34" charset="0"/>
              </a:rPr>
              <a:t>Coordination of district services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240881" y="4899421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smtClean="0">
                <a:latin typeface="Century Gothic" pitchFamily="34" charset="0"/>
              </a:rPr>
              <a:t>Addressing need to improve areas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253162" y="4899421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latin typeface="Century Gothic" pitchFamily="34" charset="0"/>
              </a:rPr>
              <a:t>Ensuring that integrated planning is at the sustainable continuous improvement level</a:t>
            </a:r>
          </a:p>
        </p:txBody>
      </p:sp>
      <p:pic>
        <p:nvPicPr>
          <p:cNvPr id="4098" name="Picture 2" descr="C:\Documents and Settings\pkamath\Local Settings\Temporary Internet Files\Content.IE5\PXNRE2IT\MC90044042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600200"/>
            <a:ext cx="1736725" cy="1828800"/>
          </a:xfrm>
          <a:prstGeom prst="rect">
            <a:avLst/>
          </a:prstGeom>
          <a:noFill/>
        </p:spPr>
      </p:pic>
      <p:sp>
        <p:nvSpPr>
          <p:cNvPr id="13" name="TextBox 12">
            <a:hlinkClick r:id="rId5"/>
          </p:cNvPr>
          <p:cNvSpPr txBox="1"/>
          <p:nvPr/>
        </p:nvSpPr>
        <p:spPr>
          <a:xfrm>
            <a:off x="-76200" y="14478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entury Gothic" pitchFamily="34" charset="0"/>
              </a:rPr>
              <a:t>Fall 2012 Focus</a:t>
            </a:r>
            <a:endParaRPr lang="en-US" sz="32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6717792" cy="2319528"/>
          </a:xfrm>
        </p:spPr>
        <p:txBody>
          <a:bodyPr>
            <a:normAutofit/>
          </a:bodyPr>
          <a:lstStyle/>
          <a:p>
            <a:r>
              <a:rPr lang="en-US" sz="7200" dirty="0" smtClean="0"/>
              <a:t>Integrated </a:t>
            </a:r>
            <a:br>
              <a:rPr lang="en-US" sz="7200" dirty="0" smtClean="0"/>
            </a:br>
            <a:r>
              <a:rPr lang="en-US" sz="7200" dirty="0" smtClean="0"/>
              <a:t>Planning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hlinkClick r:id="rId4"/>
          </p:cNvPr>
          <p:cNvSpPr txBox="1"/>
          <p:nvPr/>
        </p:nvSpPr>
        <p:spPr>
          <a:xfrm>
            <a:off x="152400" y="2743200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entury Gothic" pitchFamily="34" charset="0"/>
                <a:hlinkClick r:id="rId5"/>
              </a:rPr>
              <a:t>Integrated planning brings it all together</a:t>
            </a:r>
            <a:endParaRPr lang="en-US" sz="2800" b="1" dirty="0"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90800" y="1066800"/>
            <a:ext cx="7315200" cy="5638800"/>
            <a:chOff x="2590800" y="1066800"/>
            <a:chExt cx="7315200" cy="5638800"/>
          </a:xfrm>
        </p:grpSpPr>
        <p:graphicFrame>
          <p:nvGraphicFramePr>
            <p:cNvPr id="8" name="Diagram 7"/>
            <p:cNvGraphicFramePr/>
            <p:nvPr/>
          </p:nvGraphicFramePr>
          <p:xfrm>
            <a:off x="2590800" y="1066800"/>
            <a:ext cx="7315200" cy="5638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6" name="Left Arrow 5"/>
            <p:cNvSpPr/>
            <p:nvPr/>
          </p:nvSpPr>
          <p:spPr>
            <a:xfrm rot="2619006">
              <a:off x="4214571" y="48952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eft Arrow 6"/>
            <p:cNvSpPr/>
            <p:nvPr/>
          </p:nvSpPr>
          <p:spPr>
            <a:xfrm rot="7689777">
              <a:off x="4325976" y="2163941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eft Arrow 9"/>
            <p:cNvSpPr/>
            <p:nvPr/>
          </p:nvSpPr>
          <p:spPr>
            <a:xfrm rot="13462992">
              <a:off x="7185122" y="2153602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 Arrow 10"/>
            <p:cNvSpPr/>
            <p:nvPr/>
          </p:nvSpPr>
          <p:spPr>
            <a:xfrm rot="18768370">
              <a:off x="7235485" y="49075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Recognizing Needs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Improved Outcomes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Documents and Settings\pkamath\Local Settings\Temporary Internet Files\Content.IE5\JYO41NK4\MP900401400[1].jpg"/>
          <p:cNvPicPr>
            <a:picLocks noChangeAspect="1" noChangeArrowheads="1"/>
          </p:cNvPicPr>
          <p:nvPr/>
        </p:nvPicPr>
        <p:blipFill>
          <a:blip r:embed="rId4" cstate="print"/>
          <a:srcRect t="8473" b="1181"/>
          <a:stretch>
            <a:fillRect/>
          </a:stretch>
        </p:blipFill>
        <p:spPr bwMode="auto">
          <a:xfrm>
            <a:off x="0" y="1524001"/>
            <a:ext cx="8859425" cy="5334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86200" y="1600200"/>
            <a:ext cx="50292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latin typeface="Century Gothic" pitchFamily="34" charset="0"/>
              </a:rPr>
              <a:t>By focusing on the relationship between 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needs</a:t>
            </a:r>
            <a:r>
              <a:rPr lang="en-US" sz="2800" i="1" dirty="0" smtClean="0">
                <a:latin typeface="Century Gothic" pitchFamily="34" charset="0"/>
              </a:rPr>
              <a:t> and 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outcomes</a:t>
            </a:r>
            <a:r>
              <a:rPr lang="en-US" sz="2800" i="1" dirty="0" smtClean="0">
                <a:latin typeface="Century Gothic" pitchFamily="34" charset="0"/>
              </a:rPr>
              <a:t>, we can increase student 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learning</a:t>
            </a:r>
            <a:r>
              <a:rPr lang="en-US" sz="2800" i="1" dirty="0" smtClean="0">
                <a:latin typeface="Century Gothic" pitchFamily="34" charset="0"/>
              </a:rPr>
              <a:t>, 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success</a:t>
            </a:r>
            <a:r>
              <a:rPr lang="en-US" sz="2800" i="1" dirty="0" smtClean="0">
                <a:latin typeface="Century Gothic" pitchFamily="34" charset="0"/>
              </a:rPr>
              <a:t>, and 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satisfaction.</a:t>
            </a:r>
            <a:endParaRPr lang="en-US" sz="2400" b="1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/>
            <a:endParaRPr lang="en-US" sz="2400" i="1" dirty="0" smtClean="0">
              <a:latin typeface="Century Gothic" pitchFamily="34" charset="0"/>
            </a:endParaRPr>
          </a:p>
        </p:txBody>
      </p:sp>
      <p:pic>
        <p:nvPicPr>
          <p:cNvPr id="5124" name="Picture 4" descr="http://www.zlok.net/blog/wp-content/uploads/ibm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191000"/>
            <a:ext cx="1719085" cy="838200"/>
          </a:xfrm>
          <a:prstGeom prst="rect">
            <a:avLst/>
          </a:prstGeom>
          <a:noFill/>
        </p:spPr>
      </p:pic>
      <p:pic>
        <p:nvPicPr>
          <p:cNvPr id="5128" name="Picture 8" descr="http://techvirtuoso.com/wp-content/uploads/2012/05/Black-HP-Logo-Roun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4038600"/>
            <a:ext cx="1219200" cy="1219200"/>
          </a:xfrm>
          <a:prstGeom prst="rect">
            <a:avLst/>
          </a:prstGeom>
          <a:noFill/>
        </p:spPr>
      </p:pic>
      <p:pic>
        <p:nvPicPr>
          <p:cNvPr id="5130" name="Picture 10" descr="http://4.bp.blogspot.com/_LgF7ePXTRlA/TTXd1ntyXnI/AAAAAAAAAEo/udQAjNr4gNs/s1600/Apple-Logo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3886200"/>
            <a:ext cx="931806" cy="1143000"/>
          </a:xfrm>
          <a:prstGeom prst="rect">
            <a:avLst/>
          </a:prstGeom>
          <a:noFill/>
        </p:spPr>
      </p:pic>
      <p:pic>
        <p:nvPicPr>
          <p:cNvPr id="23554" name="Picture 2" descr="http://www.androidguys.com/wp-content/uploads/2010/10/motorola-logo-big.jpg"/>
          <p:cNvPicPr>
            <a:picLocks noChangeAspect="1" noChangeArrowheads="1"/>
          </p:cNvPicPr>
          <p:nvPr/>
        </p:nvPicPr>
        <p:blipFill>
          <a:blip r:embed="rId8" cstate="print"/>
          <a:srcRect l="2667" t="2667" r="4000" b="4000"/>
          <a:stretch>
            <a:fillRect/>
          </a:stretch>
        </p:blipFill>
        <p:spPr bwMode="auto">
          <a:xfrm>
            <a:off x="3810000" y="4038600"/>
            <a:ext cx="1219200" cy="1219200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In Action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news.temple.edu/sites/news.temple.edu/files/archive/2010_2011/03/images/Temple_Faculty_Mentors.jpg"/>
          <p:cNvPicPr>
            <a:picLocks noChangeAspect="1" noChangeArrowheads="1"/>
          </p:cNvPicPr>
          <p:nvPr/>
        </p:nvPicPr>
        <p:blipFill>
          <a:blip r:embed="rId4" cstate="print"/>
          <a:srcRect l="8972" r="7290"/>
          <a:stretch>
            <a:fillRect/>
          </a:stretch>
        </p:blipFill>
        <p:spPr bwMode="auto">
          <a:xfrm>
            <a:off x="4724400" y="2209800"/>
            <a:ext cx="4267200" cy="3400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676" name="Picture 4" descr="C:\Documents and Settings\pkamath\Local Settings\Temporary Internet Files\Content.IE5\B0A33VZ1\MP90043877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1600200"/>
            <a:ext cx="45720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TextBox 6">
            <a:hlinkClick r:id="rId6"/>
          </p:cNvPr>
          <p:cNvSpPr txBox="1"/>
          <p:nvPr/>
        </p:nvSpPr>
        <p:spPr>
          <a:xfrm>
            <a:off x="76200" y="6172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</a:rPr>
              <a:t>INSTRUCTIONAL AREAS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8" name="TextBox 7">
            <a:hlinkClick r:id="rId6"/>
          </p:cNvPr>
          <p:cNvSpPr txBox="1"/>
          <p:nvPr/>
        </p:nvSpPr>
        <p:spPr>
          <a:xfrm>
            <a:off x="4495800" y="56388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STUDENT SERVICES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Elements of 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Planning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2400" y="1524000"/>
            <a:ext cx="39624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latin typeface="Century Gothic" pitchFamily="34" charset="0"/>
              </a:rPr>
              <a:t>The </a:t>
            </a:r>
            <a:r>
              <a:rPr lang="en-US" sz="2800" b="1" i="1" dirty="0" smtClean="0">
                <a:solidFill>
                  <a:schemeClr val="accent1"/>
                </a:solidFill>
                <a:latin typeface="Century Gothic" pitchFamily="34" charset="0"/>
              </a:rPr>
              <a:t>college mission </a:t>
            </a:r>
            <a:r>
              <a:rPr lang="en-US" sz="2800" i="1" dirty="0" smtClean="0">
                <a:latin typeface="Century Gothic" pitchFamily="34" charset="0"/>
              </a:rPr>
              <a:t>informs all areas of integrated planning: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Program Review and Student Learning Outcomes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Goals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Resource Allocation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Implementation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pPr algn="ctr"/>
            <a:endParaRPr lang="en-US" sz="2400" i="1" dirty="0" smtClean="0"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90800" y="1143000"/>
            <a:ext cx="7315200" cy="5638800"/>
            <a:chOff x="2590800" y="1066800"/>
            <a:chExt cx="7315200" cy="5638800"/>
          </a:xfrm>
        </p:grpSpPr>
        <p:graphicFrame>
          <p:nvGraphicFramePr>
            <p:cNvPr id="11" name="Diagram 10"/>
            <p:cNvGraphicFramePr/>
            <p:nvPr/>
          </p:nvGraphicFramePr>
          <p:xfrm>
            <a:off x="2590800" y="1066800"/>
            <a:ext cx="7315200" cy="5638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2" name="Left Arrow 11"/>
            <p:cNvSpPr/>
            <p:nvPr/>
          </p:nvSpPr>
          <p:spPr>
            <a:xfrm rot="2619006">
              <a:off x="4214571" y="48952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Left Arrow 12"/>
            <p:cNvSpPr/>
            <p:nvPr/>
          </p:nvSpPr>
          <p:spPr>
            <a:xfrm rot="7689777">
              <a:off x="4325976" y="2163941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 Arrow 13"/>
            <p:cNvSpPr/>
            <p:nvPr/>
          </p:nvSpPr>
          <p:spPr>
            <a:xfrm rot="13462992">
              <a:off x="7185122" y="2153602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Arrow 14"/>
            <p:cNvSpPr/>
            <p:nvPr/>
          </p:nvSpPr>
          <p:spPr>
            <a:xfrm rot="18768370">
              <a:off x="7235485" y="49075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Accreditation Perspective 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 Integrated Planning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eeform 7"/>
          <p:cNvSpPr/>
          <p:nvPr/>
        </p:nvSpPr>
        <p:spPr>
          <a:xfrm>
            <a:off x="304800" y="5271225"/>
            <a:ext cx="8534400" cy="1204912"/>
          </a:xfrm>
          <a:custGeom>
            <a:avLst/>
            <a:gdLst>
              <a:gd name="connsiteX0" fmla="*/ 0 w 8534400"/>
              <a:gd name="connsiteY0" fmla="*/ 0 h 1204912"/>
              <a:gd name="connsiteX1" fmla="*/ 8534400 w 8534400"/>
              <a:gd name="connsiteY1" fmla="*/ 0 h 1204912"/>
              <a:gd name="connsiteX2" fmla="*/ 8534400 w 8534400"/>
              <a:gd name="connsiteY2" fmla="*/ 1204912 h 1204912"/>
              <a:gd name="connsiteX3" fmla="*/ 0 w 8534400"/>
              <a:gd name="connsiteY3" fmla="*/ 1204912 h 1204912"/>
              <a:gd name="connsiteX4" fmla="*/ 0 w 8534400"/>
              <a:gd name="connsiteY4" fmla="*/ 0 h 120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0" h="1204912">
                <a:moveTo>
                  <a:pt x="0" y="0"/>
                </a:moveTo>
                <a:lnTo>
                  <a:pt x="8534400" y="0"/>
                </a:lnTo>
                <a:lnTo>
                  <a:pt x="8534400" y="1204912"/>
                </a:lnTo>
                <a:lnTo>
                  <a:pt x="0" y="12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128016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entury Gothic" pitchFamily="34" charset="0"/>
              </a:rPr>
              <a:t>Further, it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sets goals </a:t>
            </a:r>
            <a:r>
              <a:rPr lang="en-US" sz="1800" kern="1200" dirty="0" smtClean="0">
                <a:latin typeface="Century Gothic" pitchFamily="34" charset="0"/>
              </a:rPr>
              <a:t>to improve its effectiveness consistent with its stated purposes.*</a:t>
            </a:r>
            <a:endParaRPr lang="en-US" sz="1800" kern="1200" dirty="0">
              <a:latin typeface="Century Gothic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 rot="21600000">
            <a:off x="304800" y="3436142"/>
            <a:ext cx="8534400" cy="1853156"/>
          </a:xfrm>
          <a:custGeom>
            <a:avLst/>
            <a:gdLst>
              <a:gd name="connsiteX0" fmla="*/ 0 w 8534400"/>
              <a:gd name="connsiteY0" fmla="*/ 649031 h 1853155"/>
              <a:gd name="connsiteX1" fmla="*/ 4035556 w 8534400"/>
              <a:gd name="connsiteY1" fmla="*/ 649031 h 1853155"/>
              <a:gd name="connsiteX2" fmla="*/ 4035556 w 8534400"/>
              <a:gd name="connsiteY2" fmla="*/ 463289 h 1853155"/>
              <a:gd name="connsiteX3" fmla="*/ 3803911 w 8534400"/>
              <a:gd name="connsiteY3" fmla="*/ 463289 h 1853155"/>
              <a:gd name="connsiteX4" fmla="*/ 4267200 w 8534400"/>
              <a:gd name="connsiteY4" fmla="*/ 0 h 1853155"/>
              <a:gd name="connsiteX5" fmla="*/ 4730489 w 8534400"/>
              <a:gd name="connsiteY5" fmla="*/ 463289 h 1853155"/>
              <a:gd name="connsiteX6" fmla="*/ 4498844 w 8534400"/>
              <a:gd name="connsiteY6" fmla="*/ 463289 h 1853155"/>
              <a:gd name="connsiteX7" fmla="*/ 4498844 w 8534400"/>
              <a:gd name="connsiteY7" fmla="*/ 649031 h 1853155"/>
              <a:gd name="connsiteX8" fmla="*/ 8534400 w 8534400"/>
              <a:gd name="connsiteY8" fmla="*/ 649031 h 1853155"/>
              <a:gd name="connsiteX9" fmla="*/ 8534400 w 8534400"/>
              <a:gd name="connsiteY9" fmla="*/ 1853155 h 1853155"/>
              <a:gd name="connsiteX10" fmla="*/ 0 w 8534400"/>
              <a:gd name="connsiteY10" fmla="*/ 1853155 h 1853155"/>
              <a:gd name="connsiteX11" fmla="*/ 0 w 8534400"/>
              <a:gd name="connsiteY11" fmla="*/ 649031 h 18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34400" h="1853155">
                <a:moveTo>
                  <a:pt x="8534400" y="1204124"/>
                </a:moveTo>
                <a:lnTo>
                  <a:pt x="4498844" y="1204124"/>
                </a:lnTo>
                <a:lnTo>
                  <a:pt x="4498844" y="1389866"/>
                </a:lnTo>
                <a:lnTo>
                  <a:pt x="4730489" y="1389866"/>
                </a:lnTo>
                <a:lnTo>
                  <a:pt x="4267200" y="1853154"/>
                </a:lnTo>
                <a:lnTo>
                  <a:pt x="3803911" y="1389866"/>
                </a:lnTo>
                <a:lnTo>
                  <a:pt x="4035556" y="1389866"/>
                </a:lnTo>
                <a:lnTo>
                  <a:pt x="4035556" y="1204124"/>
                </a:lnTo>
                <a:lnTo>
                  <a:pt x="0" y="1204124"/>
                </a:lnTo>
                <a:lnTo>
                  <a:pt x="0" y="1"/>
                </a:lnTo>
                <a:lnTo>
                  <a:pt x="8534400" y="1"/>
                </a:lnTo>
                <a:lnTo>
                  <a:pt x="8534400" y="120412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19932"/>
              <a:satOff val="22824"/>
              <a:lumOff val="-4216"/>
              <a:alphaOff val="0"/>
            </a:schemeClr>
          </a:fillRef>
          <a:effectRef idx="0">
            <a:schemeClr val="accent5">
              <a:hueOff val="-419932"/>
              <a:satOff val="22824"/>
              <a:lumOff val="-421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5" tIns="128017" rIns="128016" bIns="777047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entury Gothic" pitchFamily="34" charset="0"/>
              </a:rPr>
              <a:t>It also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organizes</a:t>
            </a:r>
            <a:r>
              <a:rPr lang="en-US" sz="1800" kern="1200" dirty="0" smtClean="0">
                <a:latin typeface="Century Gothic" pitchFamily="34" charset="0"/>
              </a:rPr>
              <a:t> its key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processes</a:t>
            </a:r>
            <a:r>
              <a:rPr lang="en-US" sz="1800" kern="1200" dirty="0" smtClean="0">
                <a:latin typeface="Century Gothic" pitchFamily="34" charset="0"/>
              </a:rPr>
              <a:t> and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allocates</a:t>
            </a:r>
            <a:r>
              <a:rPr lang="en-US" sz="1800" kern="1200" dirty="0" smtClean="0">
                <a:latin typeface="Century Gothic" pitchFamily="34" charset="0"/>
              </a:rPr>
              <a:t> its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resources</a:t>
            </a:r>
            <a:r>
              <a:rPr lang="en-US" sz="1800" kern="12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sz="1800" kern="1200" dirty="0" smtClean="0">
                <a:latin typeface="Century Gothic" pitchFamily="34" charset="0"/>
              </a:rPr>
              <a:t>to effectively support student learning. </a:t>
            </a:r>
          </a:p>
        </p:txBody>
      </p:sp>
      <p:sp>
        <p:nvSpPr>
          <p:cNvPr id="10" name="Freeform 9"/>
          <p:cNvSpPr/>
          <p:nvPr/>
        </p:nvSpPr>
        <p:spPr>
          <a:xfrm rot="21600000">
            <a:off x="304800" y="1601061"/>
            <a:ext cx="8534400" cy="1853157"/>
          </a:xfrm>
          <a:custGeom>
            <a:avLst/>
            <a:gdLst>
              <a:gd name="connsiteX0" fmla="*/ 0 w 8534400"/>
              <a:gd name="connsiteY0" fmla="*/ 649031 h 1853155"/>
              <a:gd name="connsiteX1" fmla="*/ 4035556 w 8534400"/>
              <a:gd name="connsiteY1" fmla="*/ 649031 h 1853155"/>
              <a:gd name="connsiteX2" fmla="*/ 4035556 w 8534400"/>
              <a:gd name="connsiteY2" fmla="*/ 463289 h 1853155"/>
              <a:gd name="connsiteX3" fmla="*/ 3803911 w 8534400"/>
              <a:gd name="connsiteY3" fmla="*/ 463289 h 1853155"/>
              <a:gd name="connsiteX4" fmla="*/ 4267200 w 8534400"/>
              <a:gd name="connsiteY4" fmla="*/ 0 h 1853155"/>
              <a:gd name="connsiteX5" fmla="*/ 4730489 w 8534400"/>
              <a:gd name="connsiteY5" fmla="*/ 463289 h 1853155"/>
              <a:gd name="connsiteX6" fmla="*/ 4498844 w 8534400"/>
              <a:gd name="connsiteY6" fmla="*/ 463289 h 1853155"/>
              <a:gd name="connsiteX7" fmla="*/ 4498844 w 8534400"/>
              <a:gd name="connsiteY7" fmla="*/ 649031 h 1853155"/>
              <a:gd name="connsiteX8" fmla="*/ 8534400 w 8534400"/>
              <a:gd name="connsiteY8" fmla="*/ 649031 h 1853155"/>
              <a:gd name="connsiteX9" fmla="*/ 8534400 w 8534400"/>
              <a:gd name="connsiteY9" fmla="*/ 1853155 h 1853155"/>
              <a:gd name="connsiteX10" fmla="*/ 0 w 8534400"/>
              <a:gd name="connsiteY10" fmla="*/ 1853155 h 1853155"/>
              <a:gd name="connsiteX11" fmla="*/ 0 w 8534400"/>
              <a:gd name="connsiteY11" fmla="*/ 649031 h 18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34400" h="1853155">
                <a:moveTo>
                  <a:pt x="8534400" y="1204124"/>
                </a:moveTo>
                <a:lnTo>
                  <a:pt x="4498844" y="1204124"/>
                </a:lnTo>
                <a:lnTo>
                  <a:pt x="4498844" y="1389866"/>
                </a:lnTo>
                <a:lnTo>
                  <a:pt x="4730489" y="1389866"/>
                </a:lnTo>
                <a:lnTo>
                  <a:pt x="4267200" y="1853154"/>
                </a:lnTo>
                <a:lnTo>
                  <a:pt x="3803911" y="1389866"/>
                </a:lnTo>
                <a:lnTo>
                  <a:pt x="4035556" y="1389866"/>
                </a:lnTo>
                <a:lnTo>
                  <a:pt x="4035556" y="1204124"/>
                </a:lnTo>
                <a:lnTo>
                  <a:pt x="0" y="1204124"/>
                </a:lnTo>
                <a:lnTo>
                  <a:pt x="0" y="1"/>
                </a:lnTo>
                <a:lnTo>
                  <a:pt x="8534400" y="1"/>
                </a:lnTo>
                <a:lnTo>
                  <a:pt x="8534400" y="120412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39864"/>
              <a:satOff val="45647"/>
              <a:lumOff val="-8432"/>
              <a:alphaOff val="0"/>
            </a:schemeClr>
          </a:fillRef>
          <a:effectRef idx="0">
            <a:schemeClr val="accent5">
              <a:hueOff val="-839864"/>
              <a:satOff val="45647"/>
              <a:lumOff val="-843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5" tIns="128017" rIns="128016" bIns="77704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entury Gothic" pitchFamily="34" charset="0"/>
              </a:rPr>
              <a:t>An effective institution demonstrates a conscientious effort to produce and support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student learning</a:t>
            </a:r>
            <a:r>
              <a:rPr lang="en-US" sz="1800" kern="1200" dirty="0" smtClean="0">
                <a:latin typeface="Century Gothic" pitchFamily="34" charset="0"/>
              </a:rPr>
              <a:t>,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measures</a:t>
            </a:r>
            <a:r>
              <a:rPr lang="en-US" sz="1800" kern="1200" dirty="0" smtClean="0">
                <a:latin typeface="Century Gothic" pitchFamily="34" charset="0"/>
              </a:rPr>
              <a:t> that learning,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assesses</a:t>
            </a:r>
            <a:r>
              <a:rPr lang="en-US" sz="1800" kern="1200" dirty="0" smtClean="0">
                <a:latin typeface="Century Gothic" pitchFamily="34" charset="0"/>
              </a:rPr>
              <a:t> how well learning is occurring, and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makes changes </a:t>
            </a:r>
            <a:r>
              <a:rPr lang="en-US" sz="1800" kern="1200" dirty="0" smtClean="0">
                <a:latin typeface="Century Gothic" pitchFamily="34" charset="0"/>
              </a:rPr>
              <a:t>to improve student learning.</a:t>
            </a:r>
            <a:endParaRPr lang="en-US" sz="1800" kern="1200" dirty="0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6550223"/>
            <a:ext cx="3962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latin typeface="Century Gothic" pitchFamily="34" charset="0"/>
              </a:rPr>
              <a:t>*ACCJC-WASC Accreditation Standards</a:t>
            </a:r>
            <a:endParaRPr lang="en-US" sz="1200" i="1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uiExpand="1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Integrated Planning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Status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Group 25"/>
          <p:cNvGrpSpPr/>
          <p:nvPr/>
        </p:nvGrpSpPr>
        <p:grpSpPr>
          <a:xfrm>
            <a:off x="534680" y="1523999"/>
            <a:ext cx="2754697" cy="2438401"/>
            <a:chOff x="534680" y="1523999"/>
            <a:chExt cx="2754697" cy="2438401"/>
          </a:xfrm>
        </p:grpSpPr>
        <p:sp>
          <p:nvSpPr>
            <p:cNvPr id="7" name="Freeform 6"/>
            <p:cNvSpPr/>
            <p:nvPr/>
          </p:nvSpPr>
          <p:spPr>
            <a:xfrm rot="16200000">
              <a:off x="692828" y="1365851"/>
              <a:ext cx="2438401" cy="2754697"/>
            </a:xfrm>
            <a:custGeom>
              <a:avLst/>
              <a:gdLst>
                <a:gd name="connsiteX0" fmla="*/ 0 w 2754696"/>
                <a:gd name="connsiteY0" fmla="*/ 121920 h 2438400"/>
                <a:gd name="connsiteX1" fmla="*/ 35710 w 2754696"/>
                <a:gd name="connsiteY1" fmla="*/ 35710 h 2438400"/>
                <a:gd name="connsiteX2" fmla="*/ 121921 w 2754696"/>
                <a:gd name="connsiteY2" fmla="*/ 1 h 2438400"/>
                <a:gd name="connsiteX3" fmla="*/ 2632776 w 2754696"/>
                <a:gd name="connsiteY3" fmla="*/ 0 h 2438400"/>
                <a:gd name="connsiteX4" fmla="*/ 2718986 w 2754696"/>
                <a:gd name="connsiteY4" fmla="*/ 35710 h 2438400"/>
                <a:gd name="connsiteX5" fmla="*/ 2754695 w 2754696"/>
                <a:gd name="connsiteY5" fmla="*/ 121921 h 2438400"/>
                <a:gd name="connsiteX6" fmla="*/ 2754696 w 2754696"/>
                <a:gd name="connsiteY6" fmla="*/ 2316480 h 2438400"/>
                <a:gd name="connsiteX7" fmla="*/ 2718986 w 2754696"/>
                <a:gd name="connsiteY7" fmla="*/ 2402690 h 2438400"/>
                <a:gd name="connsiteX8" fmla="*/ 2632775 w 2754696"/>
                <a:gd name="connsiteY8" fmla="*/ 2438400 h 2438400"/>
                <a:gd name="connsiteX9" fmla="*/ 121920 w 2754696"/>
                <a:gd name="connsiteY9" fmla="*/ 2438400 h 2438400"/>
                <a:gd name="connsiteX10" fmla="*/ 35710 w 2754696"/>
                <a:gd name="connsiteY10" fmla="*/ 2402690 h 2438400"/>
                <a:gd name="connsiteX11" fmla="*/ 1 w 2754696"/>
                <a:gd name="connsiteY11" fmla="*/ 2316479 h 2438400"/>
                <a:gd name="connsiteX12" fmla="*/ 0 w 2754696"/>
                <a:gd name="connsiteY12" fmla="*/ 12192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4696" h="2438400">
                  <a:moveTo>
                    <a:pt x="2616961" y="0"/>
                  </a:moveTo>
                  <a:cubicBezTo>
                    <a:pt x="2653490" y="0"/>
                    <a:pt x="2688524" y="11371"/>
                    <a:pt x="2714353" y="31610"/>
                  </a:cubicBezTo>
                  <a:cubicBezTo>
                    <a:pt x="2740183" y="51849"/>
                    <a:pt x="2754694" y="79299"/>
                    <a:pt x="2754694" y="107922"/>
                  </a:cubicBezTo>
                  <a:lnTo>
                    <a:pt x="2754695" y="2330479"/>
                  </a:lnTo>
                  <a:cubicBezTo>
                    <a:pt x="2754695" y="2359101"/>
                    <a:pt x="2740184" y="2386551"/>
                    <a:pt x="2714353" y="2406790"/>
                  </a:cubicBezTo>
                  <a:cubicBezTo>
                    <a:pt x="2688524" y="2427029"/>
                    <a:pt x="2653490" y="2438399"/>
                    <a:pt x="2616960" y="2438399"/>
                  </a:cubicBezTo>
                  <a:cubicBezTo>
                    <a:pt x="1790551" y="2438399"/>
                    <a:pt x="964144" y="2438400"/>
                    <a:pt x="137735" y="2438400"/>
                  </a:cubicBezTo>
                  <a:cubicBezTo>
                    <a:pt x="101206" y="2438400"/>
                    <a:pt x="66172" y="2427029"/>
                    <a:pt x="40343" y="2406790"/>
                  </a:cubicBezTo>
                  <a:cubicBezTo>
                    <a:pt x="14513" y="2386551"/>
                    <a:pt x="1" y="2359101"/>
                    <a:pt x="1" y="2330478"/>
                  </a:cubicBezTo>
                  <a:lnTo>
                    <a:pt x="1" y="107921"/>
                  </a:lnTo>
                  <a:cubicBezTo>
                    <a:pt x="1" y="79299"/>
                    <a:pt x="14512" y="51849"/>
                    <a:pt x="40343" y="31610"/>
                  </a:cubicBezTo>
                  <a:cubicBezTo>
                    <a:pt x="66172" y="11371"/>
                    <a:pt x="101206" y="0"/>
                    <a:pt x="137736" y="1"/>
                  </a:cubicBezTo>
                  <a:cubicBezTo>
                    <a:pt x="964145" y="1"/>
                    <a:pt x="1790552" y="0"/>
                    <a:pt x="2616961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8911" tIns="106300" rIns="137796" bIns="2203756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 dirty="0">
                <a:latin typeface="Century Gothic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1085620" y="1524000"/>
              <a:ext cx="2052249" cy="2438400"/>
            </a:xfrm>
            <a:custGeom>
              <a:avLst/>
              <a:gdLst>
                <a:gd name="connsiteX0" fmla="*/ 0 w 2052249"/>
                <a:gd name="connsiteY0" fmla="*/ 0 h 2438400"/>
                <a:gd name="connsiteX1" fmla="*/ 2052249 w 2052249"/>
                <a:gd name="connsiteY1" fmla="*/ 0 h 2438400"/>
                <a:gd name="connsiteX2" fmla="*/ 2052249 w 2052249"/>
                <a:gd name="connsiteY2" fmla="*/ 2438400 h 2438400"/>
                <a:gd name="connsiteX3" fmla="*/ 0 w 2052249"/>
                <a:gd name="connsiteY3" fmla="*/ 2438400 h 2438400"/>
                <a:gd name="connsiteX4" fmla="*/ 0 w 2052249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249" h="2438400">
                  <a:moveTo>
                    <a:pt x="0" y="0"/>
                  </a:moveTo>
                  <a:lnTo>
                    <a:pt x="2052249" y="0"/>
                  </a:lnTo>
                  <a:lnTo>
                    <a:pt x="2052249" y="2438400"/>
                  </a:lnTo>
                  <a:lnTo>
                    <a:pt x="0" y="24384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583" rIns="0" bIns="0" numCol="1" spcCol="1270" anchor="t" anchorCtr="0">
              <a:noAutofit/>
            </a:bodyPr>
            <a:lstStyle/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00" kern="1200" dirty="0" smtClean="0">
                  <a:solidFill>
                    <a:schemeClr val="tx1"/>
                  </a:solidFill>
                  <a:latin typeface="Century Gothic" pitchFamily="34" charset="0"/>
                </a:rPr>
                <a:t>Wrote outcomes for all programs and courses</a:t>
              </a:r>
              <a:endParaRPr lang="en-US" sz="270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385791" y="1524000"/>
            <a:ext cx="2754697" cy="2438400"/>
            <a:chOff x="3385791" y="1524000"/>
            <a:chExt cx="2754697" cy="2438400"/>
          </a:xfrm>
        </p:grpSpPr>
        <p:sp>
          <p:nvSpPr>
            <p:cNvPr id="9" name="Freeform 8"/>
            <p:cNvSpPr/>
            <p:nvPr/>
          </p:nvSpPr>
          <p:spPr>
            <a:xfrm rot="16200000">
              <a:off x="3543940" y="1365851"/>
              <a:ext cx="2438400" cy="2754697"/>
            </a:xfrm>
            <a:custGeom>
              <a:avLst/>
              <a:gdLst>
                <a:gd name="connsiteX0" fmla="*/ 0 w 2754696"/>
                <a:gd name="connsiteY0" fmla="*/ 121920 h 2438400"/>
                <a:gd name="connsiteX1" fmla="*/ 35710 w 2754696"/>
                <a:gd name="connsiteY1" fmla="*/ 35710 h 2438400"/>
                <a:gd name="connsiteX2" fmla="*/ 121921 w 2754696"/>
                <a:gd name="connsiteY2" fmla="*/ 1 h 2438400"/>
                <a:gd name="connsiteX3" fmla="*/ 2632776 w 2754696"/>
                <a:gd name="connsiteY3" fmla="*/ 0 h 2438400"/>
                <a:gd name="connsiteX4" fmla="*/ 2718986 w 2754696"/>
                <a:gd name="connsiteY4" fmla="*/ 35710 h 2438400"/>
                <a:gd name="connsiteX5" fmla="*/ 2754695 w 2754696"/>
                <a:gd name="connsiteY5" fmla="*/ 121921 h 2438400"/>
                <a:gd name="connsiteX6" fmla="*/ 2754696 w 2754696"/>
                <a:gd name="connsiteY6" fmla="*/ 2316480 h 2438400"/>
                <a:gd name="connsiteX7" fmla="*/ 2718986 w 2754696"/>
                <a:gd name="connsiteY7" fmla="*/ 2402690 h 2438400"/>
                <a:gd name="connsiteX8" fmla="*/ 2632775 w 2754696"/>
                <a:gd name="connsiteY8" fmla="*/ 2438400 h 2438400"/>
                <a:gd name="connsiteX9" fmla="*/ 121920 w 2754696"/>
                <a:gd name="connsiteY9" fmla="*/ 2438400 h 2438400"/>
                <a:gd name="connsiteX10" fmla="*/ 35710 w 2754696"/>
                <a:gd name="connsiteY10" fmla="*/ 2402690 h 2438400"/>
                <a:gd name="connsiteX11" fmla="*/ 1 w 2754696"/>
                <a:gd name="connsiteY11" fmla="*/ 2316479 h 2438400"/>
                <a:gd name="connsiteX12" fmla="*/ 0 w 2754696"/>
                <a:gd name="connsiteY12" fmla="*/ 12192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4696" h="2438400">
                  <a:moveTo>
                    <a:pt x="2616961" y="0"/>
                  </a:moveTo>
                  <a:cubicBezTo>
                    <a:pt x="2653490" y="0"/>
                    <a:pt x="2688524" y="11371"/>
                    <a:pt x="2714353" y="31610"/>
                  </a:cubicBezTo>
                  <a:cubicBezTo>
                    <a:pt x="2740183" y="51849"/>
                    <a:pt x="2754694" y="79299"/>
                    <a:pt x="2754694" y="107922"/>
                  </a:cubicBezTo>
                  <a:lnTo>
                    <a:pt x="2754695" y="2330479"/>
                  </a:lnTo>
                  <a:cubicBezTo>
                    <a:pt x="2754695" y="2359101"/>
                    <a:pt x="2740184" y="2386551"/>
                    <a:pt x="2714353" y="2406790"/>
                  </a:cubicBezTo>
                  <a:cubicBezTo>
                    <a:pt x="2688524" y="2427029"/>
                    <a:pt x="2653490" y="2438399"/>
                    <a:pt x="2616960" y="2438399"/>
                  </a:cubicBezTo>
                  <a:cubicBezTo>
                    <a:pt x="1790551" y="2438399"/>
                    <a:pt x="964144" y="2438400"/>
                    <a:pt x="137735" y="2438400"/>
                  </a:cubicBezTo>
                  <a:cubicBezTo>
                    <a:pt x="101206" y="2438400"/>
                    <a:pt x="66172" y="2427029"/>
                    <a:pt x="40343" y="2406790"/>
                  </a:cubicBezTo>
                  <a:cubicBezTo>
                    <a:pt x="14513" y="2386551"/>
                    <a:pt x="1" y="2359101"/>
                    <a:pt x="1" y="2330478"/>
                  </a:cubicBezTo>
                  <a:lnTo>
                    <a:pt x="1" y="107921"/>
                  </a:lnTo>
                  <a:cubicBezTo>
                    <a:pt x="1" y="79299"/>
                    <a:pt x="14512" y="51849"/>
                    <a:pt x="40343" y="31610"/>
                  </a:cubicBezTo>
                  <a:cubicBezTo>
                    <a:pt x="66172" y="11371"/>
                    <a:pt x="101206" y="0"/>
                    <a:pt x="137736" y="1"/>
                  </a:cubicBezTo>
                  <a:cubicBezTo>
                    <a:pt x="964145" y="1"/>
                    <a:pt x="1790552" y="0"/>
                    <a:pt x="2616961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5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8911" tIns="106299" rIns="137795" bIns="2203757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 dirty="0">
                <a:latin typeface="Century Gothic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936731" y="1524000"/>
              <a:ext cx="2052249" cy="2438400"/>
            </a:xfrm>
            <a:custGeom>
              <a:avLst/>
              <a:gdLst>
                <a:gd name="connsiteX0" fmla="*/ 0 w 2052249"/>
                <a:gd name="connsiteY0" fmla="*/ 0 h 2438400"/>
                <a:gd name="connsiteX1" fmla="*/ 2052249 w 2052249"/>
                <a:gd name="connsiteY1" fmla="*/ 0 h 2438400"/>
                <a:gd name="connsiteX2" fmla="*/ 2052249 w 2052249"/>
                <a:gd name="connsiteY2" fmla="*/ 2438400 h 2438400"/>
                <a:gd name="connsiteX3" fmla="*/ 0 w 2052249"/>
                <a:gd name="connsiteY3" fmla="*/ 2438400 h 2438400"/>
                <a:gd name="connsiteX4" fmla="*/ 0 w 2052249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249" h="2438400">
                  <a:moveTo>
                    <a:pt x="0" y="0"/>
                  </a:moveTo>
                  <a:lnTo>
                    <a:pt x="2052249" y="0"/>
                  </a:lnTo>
                  <a:lnTo>
                    <a:pt x="2052249" y="2438400"/>
                  </a:lnTo>
                  <a:lnTo>
                    <a:pt x="0" y="24384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583" rIns="0" bIns="0" numCol="1" spcCol="1270" anchor="t" anchorCtr="0">
              <a:noAutofit/>
            </a:bodyPr>
            <a:lstStyle/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00" kern="1200" dirty="0" smtClean="0">
                  <a:solidFill>
                    <a:schemeClr val="tx1"/>
                  </a:solidFill>
                  <a:latin typeface="Century Gothic" pitchFamily="34" charset="0"/>
                </a:rPr>
                <a:t>Designed online assessment tool</a:t>
              </a:r>
              <a:endParaRPr lang="en-US" sz="270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904" y="1523999"/>
            <a:ext cx="2754696" cy="2438401"/>
            <a:chOff x="6236904" y="1523999"/>
            <a:chExt cx="2754696" cy="2438401"/>
          </a:xfrm>
        </p:grpSpPr>
        <p:sp>
          <p:nvSpPr>
            <p:cNvPr id="12" name="Freeform 11"/>
            <p:cNvSpPr/>
            <p:nvPr/>
          </p:nvSpPr>
          <p:spPr>
            <a:xfrm rot="16200000">
              <a:off x="6395051" y="1365852"/>
              <a:ext cx="2438401" cy="2754696"/>
            </a:xfrm>
            <a:custGeom>
              <a:avLst/>
              <a:gdLst>
                <a:gd name="connsiteX0" fmla="*/ 0 w 2754696"/>
                <a:gd name="connsiteY0" fmla="*/ 121920 h 2438400"/>
                <a:gd name="connsiteX1" fmla="*/ 35710 w 2754696"/>
                <a:gd name="connsiteY1" fmla="*/ 35710 h 2438400"/>
                <a:gd name="connsiteX2" fmla="*/ 121921 w 2754696"/>
                <a:gd name="connsiteY2" fmla="*/ 1 h 2438400"/>
                <a:gd name="connsiteX3" fmla="*/ 2632776 w 2754696"/>
                <a:gd name="connsiteY3" fmla="*/ 0 h 2438400"/>
                <a:gd name="connsiteX4" fmla="*/ 2718986 w 2754696"/>
                <a:gd name="connsiteY4" fmla="*/ 35710 h 2438400"/>
                <a:gd name="connsiteX5" fmla="*/ 2754695 w 2754696"/>
                <a:gd name="connsiteY5" fmla="*/ 121921 h 2438400"/>
                <a:gd name="connsiteX6" fmla="*/ 2754696 w 2754696"/>
                <a:gd name="connsiteY6" fmla="*/ 2316480 h 2438400"/>
                <a:gd name="connsiteX7" fmla="*/ 2718986 w 2754696"/>
                <a:gd name="connsiteY7" fmla="*/ 2402690 h 2438400"/>
                <a:gd name="connsiteX8" fmla="*/ 2632775 w 2754696"/>
                <a:gd name="connsiteY8" fmla="*/ 2438400 h 2438400"/>
                <a:gd name="connsiteX9" fmla="*/ 121920 w 2754696"/>
                <a:gd name="connsiteY9" fmla="*/ 2438400 h 2438400"/>
                <a:gd name="connsiteX10" fmla="*/ 35710 w 2754696"/>
                <a:gd name="connsiteY10" fmla="*/ 2402690 h 2438400"/>
                <a:gd name="connsiteX11" fmla="*/ 1 w 2754696"/>
                <a:gd name="connsiteY11" fmla="*/ 2316479 h 2438400"/>
                <a:gd name="connsiteX12" fmla="*/ 0 w 2754696"/>
                <a:gd name="connsiteY12" fmla="*/ 12192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4696" h="2438400">
                  <a:moveTo>
                    <a:pt x="2616961" y="0"/>
                  </a:moveTo>
                  <a:cubicBezTo>
                    <a:pt x="2653490" y="0"/>
                    <a:pt x="2688524" y="11371"/>
                    <a:pt x="2714353" y="31610"/>
                  </a:cubicBezTo>
                  <a:cubicBezTo>
                    <a:pt x="2740183" y="51849"/>
                    <a:pt x="2754694" y="79299"/>
                    <a:pt x="2754694" y="107922"/>
                  </a:cubicBezTo>
                  <a:lnTo>
                    <a:pt x="2754695" y="2330479"/>
                  </a:lnTo>
                  <a:cubicBezTo>
                    <a:pt x="2754695" y="2359101"/>
                    <a:pt x="2740184" y="2386551"/>
                    <a:pt x="2714353" y="2406790"/>
                  </a:cubicBezTo>
                  <a:cubicBezTo>
                    <a:pt x="2688524" y="2427029"/>
                    <a:pt x="2653490" y="2438399"/>
                    <a:pt x="2616960" y="2438399"/>
                  </a:cubicBezTo>
                  <a:cubicBezTo>
                    <a:pt x="1790551" y="2438399"/>
                    <a:pt x="964144" y="2438400"/>
                    <a:pt x="137735" y="2438400"/>
                  </a:cubicBezTo>
                  <a:cubicBezTo>
                    <a:pt x="101206" y="2438400"/>
                    <a:pt x="66172" y="2427029"/>
                    <a:pt x="40343" y="2406790"/>
                  </a:cubicBezTo>
                  <a:cubicBezTo>
                    <a:pt x="14513" y="2386551"/>
                    <a:pt x="1" y="2359101"/>
                    <a:pt x="1" y="2330478"/>
                  </a:cubicBezTo>
                  <a:lnTo>
                    <a:pt x="1" y="107921"/>
                  </a:lnTo>
                  <a:cubicBezTo>
                    <a:pt x="1" y="79299"/>
                    <a:pt x="14512" y="51849"/>
                    <a:pt x="40343" y="31610"/>
                  </a:cubicBezTo>
                  <a:cubicBezTo>
                    <a:pt x="66172" y="11371"/>
                    <a:pt x="101206" y="0"/>
                    <a:pt x="137736" y="1"/>
                  </a:cubicBezTo>
                  <a:cubicBezTo>
                    <a:pt x="964145" y="1"/>
                    <a:pt x="1790552" y="0"/>
                    <a:pt x="2616961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5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8912" tIns="106299" rIns="137795" bIns="2203756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 dirty="0">
                <a:latin typeface="Century Gothic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6787843" y="1524000"/>
              <a:ext cx="2052249" cy="2438400"/>
            </a:xfrm>
            <a:custGeom>
              <a:avLst/>
              <a:gdLst>
                <a:gd name="connsiteX0" fmla="*/ 0 w 2052249"/>
                <a:gd name="connsiteY0" fmla="*/ 0 h 2438400"/>
                <a:gd name="connsiteX1" fmla="*/ 2052249 w 2052249"/>
                <a:gd name="connsiteY1" fmla="*/ 0 h 2438400"/>
                <a:gd name="connsiteX2" fmla="*/ 2052249 w 2052249"/>
                <a:gd name="connsiteY2" fmla="*/ 2438400 h 2438400"/>
                <a:gd name="connsiteX3" fmla="*/ 0 w 2052249"/>
                <a:gd name="connsiteY3" fmla="*/ 2438400 h 2438400"/>
                <a:gd name="connsiteX4" fmla="*/ 0 w 2052249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249" h="2438400">
                  <a:moveTo>
                    <a:pt x="0" y="0"/>
                  </a:moveTo>
                  <a:lnTo>
                    <a:pt x="2052249" y="0"/>
                  </a:lnTo>
                  <a:lnTo>
                    <a:pt x="2052249" y="2438400"/>
                  </a:lnTo>
                  <a:lnTo>
                    <a:pt x="0" y="24384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583" rIns="0" bIns="0" numCol="1" spcCol="1270" anchor="t" anchorCtr="0">
              <a:noAutofit/>
            </a:bodyPr>
            <a:lstStyle/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00" kern="1200" dirty="0" smtClean="0">
                  <a:solidFill>
                    <a:schemeClr val="tx1"/>
                  </a:solidFill>
                  <a:latin typeface="Century Gothic" pitchFamily="34" charset="0"/>
                </a:rPr>
                <a:t>Conducted program review for all programs</a:t>
              </a:r>
              <a:endParaRPr lang="en-US" sz="270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34680" y="4267200"/>
            <a:ext cx="2754697" cy="2362200"/>
            <a:chOff x="534680" y="4267200"/>
            <a:chExt cx="2754697" cy="2362200"/>
          </a:xfrm>
        </p:grpSpPr>
        <p:sp>
          <p:nvSpPr>
            <p:cNvPr id="16" name="Freeform 15"/>
            <p:cNvSpPr/>
            <p:nvPr/>
          </p:nvSpPr>
          <p:spPr>
            <a:xfrm rot="16200000">
              <a:off x="730929" y="4070951"/>
              <a:ext cx="2362200" cy="2754697"/>
            </a:xfrm>
            <a:custGeom>
              <a:avLst/>
              <a:gdLst>
                <a:gd name="connsiteX0" fmla="*/ 0 w 2754696"/>
                <a:gd name="connsiteY0" fmla="*/ 118110 h 2362199"/>
                <a:gd name="connsiteX1" fmla="*/ 34594 w 2754696"/>
                <a:gd name="connsiteY1" fmla="*/ 34594 h 2362199"/>
                <a:gd name="connsiteX2" fmla="*/ 118110 w 2754696"/>
                <a:gd name="connsiteY2" fmla="*/ 1 h 2362199"/>
                <a:gd name="connsiteX3" fmla="*/ 2636586 w 2754696"/>
                <a:gd name="connsiteY3" fmla="*/ 0 h 2362199"/>
                <a:gd name="connsiteX4" fmla="*/ 2720102 w 2754696"/>
                <a:gd name="connsiteY4" fmla="*/ 34594 h 2362199"/>
                <a:gd name="connsiteX5" fmla="*/ 2754695 w 2754696"/>
                <a:gd name="connsiteY5" fmla="*/ 118110 h 2362199"/>
                <a:gd name="connsiteX6" fmla="*/ 2754696 w 2754696"/>
                <a:gd name="connsiteY6" fmla="*/ 2244089 h 2362199"/>
                <a:gd name="connsiteX7" fmla="*/ 2720102 w 2754696"/>
                <a:gd name="connsiteY7" fmla="*/ 2327605 h 2362199"/>
                <a:gd name="connsiteX8" fmla="*/ 2636586 w 2754696"/>
                <a:gd name="connsiteY8" fmla="*/ 2362199 h 2362199"/>
                <a:gd name="connsiteX9" fmla="*/ 118110 w 2754696"/>
                <a:gd name="connsiteY9" fmla="*/ 2362199 h 2362199"/>
                <a:gd name="connsiteX10" fmla="*/ 34594 w 2754696"/>
                <a:gd name="connsiteY10" fmla="*/ 2327605 h 2362199"/>
                <a:gd name="connsiteX11" fmla="*/ 0 w 2754696"/>
                <a:gd name="connsiteY11" fmla="*/ 2244089 h 2362199"/>
                <a:gd name="connsiteX12" fmla="*/ 0 w 2754696"/>
                <a:gd name="connsiteY12" fmla="*/ 118110 h 2362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4696" h="2362199">
                  <a:moveTo>
                    <a:pt x="2616961" y="0"/>
                  </a:moveTo>
                  <a:cubicBezTo>
                    <a:pt x="2653490" y="0"/>
                    <a:pt x="2688523" y="10671"/>
                    <a:pt x="2714353" y="29665"/>
                  </a:cubicBezTo>
                  <a:cubicBezTo>
                    <a:pt x="2740184" y="48659"/>
                    <a:pt x="2754695" y="74421"/>
                    <a:pt x="2754694" y="101282"/>
                  </a:cubicBezTo>
                  <a:lnTo>
                    <a:pt x="2754695" y="2260917"/>
                  </a:lnTo>
                  <a:cubicBezTo>
                    <a:pt x="2754695" y="2287779"/>
                    <a:pt x="2740184" y="2313540"/>
                    <a:pt x="2714353" y="2332534"/>
                  </a:cubicBezTo>
                  <a:cubicBezTo>
                    <a:pt x="2688523" y="2351528"/>
                    <a:pt x="2653489" y="2362199"/>
                    <a:pt x="2616961" y="2362198"/>
                  </a:cubicBezTo>
                  <a:cubicBezTo>
                    <a:pt x="1790552" y="2362198"/>
                    <a:pt x="964144" y="2362199"/>
                    <a:pt x="137735" y="2362199"/>
                  </a:cubicBezTo>
                  <a:cubicBezTo>
                    <a:pt x="101206" y="2362199"/>
                    <a:pt x="66173" y="2351528"/>
                    <a:pt x="40343" y="2332534"/>
                  </a:cubicBezTo>
                  <a:cubicBezTo>
                    <a:pt x="14512" y="2313540"/>
                    <a:pt x="1" y="2287778"/>
                    <a:pt x="1" y="2260917"/>
                  </a:cubicBezTo>
                  <a:lnTo>
                    <a:pt x="1" y="101282"/>
                  </a:lnTo>
                  <a:cubicBezTo>
                    <a:pt x="1" y="74420"/>
                    <a:pt x="14512" y="48659"/>
                    <a:pt x="40343" y="29665"/>
                  </a:cubicBezTo>
                  <a:cubicBezTo>
                    <a:pt x="66173" y="10671"/>
                    <a:pt x="101207" y="0"/>
                    <a:pt x="137735" y="0"/>
                  </a:cubicBezTo>
                  <a:lnTo>
                    <a:pt x="261696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5195" tIns="106299" rIns="137795" bIns="2203757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 dirty="0">
                <a:latin typeface="Century Gothic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1085620" y="4267200"/>
              <a:ext cx="2052249" cy="2362199"/>
            </a:xfrm>
            <a:custGeom>
              <a:avLst/>
              <a:gdLst>
                <a:gd name="connsiteX0" fmla="*/ 0 w 2052249"/>
                <a:gd name="connsiteY0" fmla="*/ 0 h 2362199"/>
                <a:gd name="connsiteX1" fmla="*/ 2052249 w 2052249"/>
                <a:gd name="connsiteY1" fmla="*/ 0 h 2362199"/>
                <a:gd name="connsiteX2" fmla="*/ 2052249 w 2052249"/>
                <a:gd name="connsiteY2" fmla="*/ 2362199 h 2362199"/>
                <a:gd name="connsiteX3" fmla="*/ 0 w 2052249"/>
                <a:gd name="connsiteY3" fmla="*/ 2362199 h 2362199"/>
                <a:gd name="connsiteX4" fmla="*/ 0 w 2052249"/>
                <a:gd name="connsiteY4" fmla="*/ 0 h 2362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249" h="2362199">
                  <a:moveTo>
                    <a:pt x="0" y="0"/>
                  </a:moveTo>
                  <a:lnTo>
                    <a:pt x="2052249" y="0"/>
                  </a:lnTo>
                  <a:lnTo>
                    <a:pt x="2052249" y="2362199"/>
                  </a:lnTo>
                  <a:lnTo>
                    <a:pt x="0" y="23621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9441" rIns="0" bIns="0" numCol="1" spcCol="1270" anchor="t" anchorCtr="0">
              <a:noAutofit/>
            </a:bodyPr>
            <a:lstStyle/>
            <a:p>
              <a:pPr lvl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kern="1200" dirty="0" smtClean="0">
                  <a:solidFill>
                    <a:schemeClr val="tx1"/>
                  </a:solidFill>
                  <a:latin typeface="Century Gothic" pitchFamily="34" charset="0"/>
                </a:rPr>
                <a:t>Developed new mission statement</a:t>
              </a:r>
              <a:endParaRPr lang="en-US" sz="290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385791" y="4267200"/>
            <a:ext cx="2754697" cy="2362200"/>
            <a:chOff x="3385791" y="4267200"/>
            <a:chExt cx="2754697" cy="2362200"/>
          </a:xfrm>
        </p:grpSpPr>
        <p:sp>
          <p:nvSpPr>
            <p:cNvPr id="18" name="Freeform 17"/>
            <p:cNvSpPr/>
            <p:nvPr/>
          </p:nvSpPr>
          <p:spPr>
            <a:xfrm rot="16200000">
              <a:off x="3582040" y="4070951"/>
              <a:ext cx="2362200" cy="2754697"/>
            </a:xfrm>
            <a:custGeom>
              <a:avLst/>
              <a:gdLst>
                <a:gd name="connsiteX0" fmla="*/ 0 w 2754696"/>
                <a:gd name="connsiteY0" fmla="*/ 118110 h 2362199"/>
                <a:gd name="connsiteX1" fmla="*/ 34594 w 2754696"/>
                <a:gd name="connsiteY1" fmla="*/ 34594 h 2362199"/>
                <a:gd name="connsiteX2" fmla="*/ 118110 w 2754696"/>
                <a:gd name="connsiteY2" fmla="*/ 1 h 2362199"/>
                <a:gd name="connsiteX3" fmla="*/ 2636586 w 2754696"/>
                <a:gd name="connsiteY3" fmla="*/ 0 h 2362199"/>
                <a:gd name="connsiteX4" fmla="*/ 2720102 w 2754696"/>
                <a:gd name="connsiteY4" fmla="*/ 34594 h 2362199"/>
                <a:gd name="connsiteX5" fmla="*/ 2754695 w 2754696"/>
                <a:gd name="connsiteY5" fmla="*/ 118110 h 2362199"/>
                <a:gd name="connsiteX6" fmla="*/ 2754696 w 2754696"/>
                <a:gd name="connsiteY6" fmla="*/ 2244089 h 2362199"/>
                <a:gd name="connsiteX7" fmla="*/ 2720102 w 2754696"/>
                <a:gd name="connsiteY7" fmla="*/ 2327605 h 2362199"/>
                <a:gd name="connsiteX8" fmla="*/ 2636586 w 2754696"/>
                <a:gd name="connsiteY8" fmla="*/ 2362199 h 2362199"/>
                <a:gd name="connsiteX9" fmla="*/ 118110 w 2754696"/>
                <a:gd name="connsiteY9" fmla="*/ 2362199 h 2362199"/>
                <a:gd name="connsiteX10" fmla="*/ 34594 w 2754696"/>
                <a:gd name="connsiteY10" fmla="*/ 2327605 h 2362199"/>
                <a:gd name="connsiteX11" fmla="*/ 0 w 2754696"/>
                <a:gd name="connsiteY11" fmla="*/ 2244089 h 2362199"/>
                <a:gd name="connsiteX12" fmla="*/ 0 w 2754696"/>
                <a:gd name="connsiteY12" fmla="*/ 118110 h 2362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4696" h="2362199">
                  <a:moveTo>
                    <a:pt x="2616961" y="0"/>
                  </a:moveTo>
                  <a:cubicBezTo>
                    <a:pt x="2653490" y="0"/>
                    <a:pt x="2688523" y="10671"/>
                    <a:pt x="2714353" y="29665"/>
                  </a:cubicBezTo>
                  <a:cubicBezTo>
                    <a:pt x="2740184" y="48659"/>
                    <a:pt x="2754695" y="74421"/>
                    <a:pt x="2754694" y="101282"/>
                  </a:cubicBezTo>
                  <a:lnTo>
                    <a:pt x="2754695" y="2260917"/>
                  </a:lnTo>
                  <a:cubicBezTo>
                    <a:pt x="2754695" y="2287779"/>
                    <a:pt x="2740184" y="2313540"/>
                    <a:pt x="2714353" y="2332534"/>
                  </a:cubicBezTo>
                  <a:cubicBezTo>
                    <a:pt x="2688523" y="2351528"/>
                    <a:pt x="2653489" y="2362199"/>
                    <a:pt x="2616961" y="2362198"/>
                  </a:cubicBezTo>
                  <a:cubicBezTo>
                    <a:pt x="1790552" y="2362198"/>
                    <a:pt x="964144" y="2362199"/>
                    <a:pt x="137735" y="2362199"/>
                  </a:cubicBezTo>
                  <a:cubicBezTo>
                    <a:pt x="101206" y="2362199"/>
                    <a:pt x="66173" y="2351528"/>
                    <a:pt x="40343" y="2332534"/>
                  </a:cubicBezTo>
                  <a:cubicBezTo>
                    <a:pt x="14512" y="2313540"/>
                    <a:pt x="1" y="2287778"/>
                    <a:pt x="1" y="2260917"/>
                  </a:cubicBezTo>
                  <a:lnTo>
                    <a:pt x="1" y="101282"/>
                  </a:lnTo>
                  <a:cubicBezTo>
                    <a:pt x="1" y="74420"/>
                    <a:pt x="14512" y="48659"/>
                    <a:pt x="40343" y="29665"/>
                  </a:cubicBezTo>
                  <a:cubicBezTo>
                    <a:pt x="66173" y="10671"/>
                    <a:pt x="101207" y="0"/>
                    <a:pt x="137735" y="0"/>
                  </a:cubicBezTo>
                  <a:lnTo>
                    <a:pt x="261696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5195" tIns="106299" rIns="137795" bIns="2203757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 dirty="0">
                <a:latin typeface="Century Gothic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3936731" y="4267200"/>
              <a:ext cx="2052249" cy="2362199"/>
            </a:xfrm>
            <a:custGeom>
              <a:avLst/>
              <a:gdLst>
                <a:gd name="connsiteX0" fmla="*/ 0 w 2052249"/>
                <a:gd name="connsiteY0" fmla="*/ 0 h 2362199"/>
                <a:gd name="connsiteX1" fmla="*/ 2052249 w 2052249"/>
                <a:gd name="connsiteY1" fmla="*/ 0 h 2362199"/>
                <a:gd name="connsiteX2" fmla="*/ 2052249 w 2052249"/>
                <a:gd name="connsiteY2" fmla="*/ 2362199 h 2362199"/>
                <a:gd name="connsiteX3" fmla="*/ 0 w 2052249"/>
                <a:gd name="connsiteY3" fmla="*/ 2362199 h 2362199"/>
                <a:gd name="connsiteX4" fmla="*/ 0 w 2052249"/>
                <a:gd name="connsiteY4" fmla="*/ 0 h 2362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249" h="2362199">
                  <a:moveTo>
                    <a:pt x="0" y="0"/>
                  </a:moveTo>
                  <a:lnTo>
                    <a:pt x="2052249" y="0"/>
                  </a:lnTo>
                  <a:lnTo>
                    <a:pt x="2052249" y="2362199"/>
                  </a:lnTo>
                  <a:lnTo>
                    <a:pt x="0" y="23621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9441" rIns="0" bIns="0" numCol="1" spcCol="1270" anchor="t" anchorCtr="0">
              <a:noAutofit/>
            </a:bodyPr>
            <a:lstStyle/>
            <a:p>
              <a:pPr lvl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kern="1200" dirty="0" smtClean="0">
                  <a:solidFill>
                    <a:schemeClr val="tx1"/>
                  </a:solidFill>
                  <a:latin typeface="Century Gothic" pitchFamily="34" charset="0"/>
                </a:rPr>
                <a:t>Reviewed 10-11 goals and objectives</a:t>
              </a:r>
              <a:endParaRPr lang="en-US" sz="290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36902" y="4267200"/>
            <a:ext cx="2754697" cy="2362200"/>
            <a:chOff x="6236902" y="4267200"/>
            <a:chExt cx="2754697" cy="2362200"/>
          </a:xfrm>
        </p:grpSpPr>
        <p:sp>
          <p:nvSpPr>
            <p:cNvPr id="21" name="Freeform 20"/>
            <p:cNvSpPr/>
            <p:nvPr/>
          </p:nvSpPr>
          <p:spPr>
            <a:xfrm rot="16200000">
              <a:off x="6433151" y="4070951"/>
              <a:ext cx="2362200" cy="2754697"/>
            </a:xfrm>
            <a:custGeom>
              <a:avLst/>
              <a:gdLst>
                <a:gd name="connsiteX0" fmla="*/ 0 w 2754696"/>
                <a:gd name="connsiteY0" fmla="*/ 118110 h 2362199"/>
                <a:gd name="connsiteX1" fmla="*/ 34594 w 2754696"/>
                <a:gd name="connsiteY1" fmla="*/ 34594 h 2362199"/>
                <a:gd name="connsiteX2" fmla="*/ 118110 w 2754696"/>
                <a:gd name="connsiteY2" fmla="*/ 1 h 2362199"/>
                <a:gd name="connsiteX3" fmla="*/ 2636586 w 2754696"/>
                <a:gd name="connsiteY3" fmla="*/ 0 h 2362199"/>
                <a:gd name="connsiteX4" fmla="*/ 2720102 w 2754696"/>
                <a:gd name="connsiteY4" fmla="*/ 34594 h 2362199"/>
                <a:gd name="connsiteX5" fmla="*/ 2754695 w 2754696"/>
                <a:gd name="connsiteY5" fmla="*/ 118110 h 2362199"/>
                <a:gd name="connsiteX6" fmla="*/ 2754696 w 2754696"/>
                <a:gd name="connsiteY6" fmla="*/ 2244089 h 2362199"/>
                <a:gd name="connsiteX7" fmla="*/ 2720102 w 2754696"/>
                <a:gd name="connsiteY7" fmla="*/ 2327605 h 2362199"/>
                <a:gd name="connsiteX8" fmla="*/ 2636586 w 2754696"/>
                <a:gd name="connsiteY8" fmla="*/ 2362199 h 2362199"/>
                <a:gd name="connsiteX9" fmla="*/ 118110 w 2754696"/>
                <a:gd name="connsiteY9" fmla="*/ 2362199 h 2362199"/>
                <a:gd name="connsiteX10" fmla="*/ 34594 w 2754696"/>
                <a:gd name="connsiteY10" fmla="*/ 2327605 h 2362199"/>
                <a:gd name="connsiteX11" fmla="*/ 0 w 2754696"/>
                <a:gd name="connsiteY11" fmla="*/ 2244089 h 2362199"/>
                <a:gd name="connsiteX12" fmla="*/ 0 w 2754696"/>
                <a:gd name="connsiteY12" fmla="*/ 118110 h 2362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4696" h="2362199">
                  <a:moveTo>
                    <a:pt x="2616961" y="0"/>
                  </a:moveTo>
                  <a:cubicBezTo>
                    <a:pt x="2653490" y="0"/>
                    <a:pt x="2688523" y="10671"/>
                    <a:pt x="2714353" y="29665"/>
                  </a:cubicBezTo>
                  <a:cubicBezTo>
                    <a:pt x="2740184" y="48659"/>
                    <a:pt x="2754695" y="74421"/>
                    <a:pt x="2754694" y="101282"/>
                  </a:cubicBezTo>
                  <a:lnTo>
                    <a:pt x="2754695" y="2260917"/>
                  </a:lnTo>
                  <a:cubicBezTo>
                    <a:pt x="2754695" y="2287779"/>
                    <a:pt x="2740184" y="2313540"/>
                    <a:pt x="2714353" y="2332534"/>
                  </a:cubicBezTo>
                  <a:cubicBezTo>
                    <a:pt x="2688523" y="2351528"/>
                    <a:pt x="2653489" y="2362199"/>
                    <a:pt x="2616961" y="2362198"/>
                  </a:cubicBezTo>
                  <a:cubicBezTo>
                    <a:pt x="1790552" y="2362198"/>
                    <a:pt x="964144" y="2362199"/>
                    <a:pt x="137735" y="2362199"/>
                  </a:cubicBezTo>
                  <a:cubicBezTo>
                    <a:pt x="101206" y="2362199"/>
                    <a:pt x="66173" y="2351528"/>
                    <a:pt x="40343" y="2332534"/>
                  </a:cubicBezTo>
                  <a:cubicBezTo>
                    <a:pt x="14512" y="2313540"/>
                    <a:pt x="1" y="2287778"/>
                    <a:pt x="1" y="2260917"/>
                  </a:cubicBezTo>
                  <a:lnTo>
                    <a:pt x="1" y="101282"/>
                  </a:lnTo>
                  <a:cubicBezTo>
                    <a:pt x="1" y="74420"/>
                    <a:pt x="14512" y="48659"/>
                    <a:pt x="40343" y="29665"/>
                  </a:cubicBezTo>
                  <a:cubicBezTo>
                    <a:pt x="66173" y="10671"/>
                    <a:pt x="101207" y="0"/>
                    <a:pt x="137735" y="0"/>
                  </a:cubicBezTo>
                  <a:lnTo>
                    <a:pt x="261696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5195" tIns="106299" rIns="137795" bIns="2203757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 dirty="0">
                <a:latin typeface="Century Gothic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6787843" y="4267200"/>
              <a:ext cx="2052249" cy="2362199"/>
            </a:xfrm>
            <a:custGeom>
              <a:avLst/>
              <a:gdLst>
                <a:gd name="connsiteX0" fmla="*/ 0 w 2052249"/>
                <a:gd name="connsiteY0" fmla="*/ 0 h 2362199"/>
                <a:gd name="connsiteX1" fmla="*/ 2052249 w 2052249"/>
                <a:gd name="connsiteY1" fmla="*/ 0 h 2362199"/>
                <a:gd name="connsiteX2" fmla="*/ 2052249 w 2052249"/>
                <a:gd name="connsiteY2" fmla="*/ 2362199 h 2362199"/>
                <a:gd name="connsiteX3" fmla="*/ 0 w 2052249"/>
                <a:gd name="connsiteY3" fmla="*/ 2362199 h 2362199"/>
                <a:gd name="connsiteX4" fmla="*/ 0 w 2052249"/>
                <a:gd name="connsiteY4" fmla="*/ 0 h 2362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249" h="2362199">
                  <a:moveTo>
                    <a:pt x="0" y="0"/>
                  </a:moveTo>
                  <a:lnTo>
                    <a:pt x="2052249" y="0"/>
                  </a:lnTo>
                  <a:lnTo>
                    <a:pt x="2052249" y="2362199"/>
                  </a:lnTo>
                  <a:lnTo>
                    <a:pt x="0" y="23621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9441" rIns="0" bIns="0" numCol="1" spcCol="1270" anchor="t" anchorCtr="0">
              <a:noAutofit/>
            </a:bodyPr>
            <a:lstStyle/>
            <a:p>
              <a:pPr lvl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kern="1200" dirty="0" smtClean="0">
                  <a:solidFill>
                    <a:schemeClr val="tx1"/>
                  </a:solidFill>
                  <a:latin typeface="Century Gothic" pitchFamily="34" charset="0"/>
                </a:rPr>
                <a:t>Developed 12-13 goals and objectives</a:t>
              </a:r>
              <a:endParaRPr lang="en-US" sz="290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sp>
        <p:nvSpPr>
          <p:cNvPr id="24" name="TextBox 23">
            <a:hlinkClick r:id="rId4"/>
          </p:cNvPr>
          <p:cNvSpPr txBox="1"/>
          <p:nvPr/>
        </p:nvSpPr>
        <p:spPr>
          <a:xfrm rot="16200000">
            <a:off x="-767090" y="511049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</a:rPr>
              <a:t>2011-2012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5" name="TextBox 24">
            <a:hlinkClick r:id="rId4"/>
          </p:cNvPr>
          <p:cNvSpPr txBox="1"/>
          <p:nvPr/>
        </p:nvSpPr>
        <p:spPr>
          <a:xfrm rot="16200000">
            <a:off x="-767090" y="244349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entury Gothic" pitchFamily="34" charset="0"/>
              </a:rPr>
              <a:t>2010-2011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0" name="Flowchart: Extract 9"/>
          <p:cNvSpPr/>
          <p:nvPr/>
        </p:nvSpPr>
        <p:spPr>
          <a:xfrm rot="5400000">
            <a:off x="3220531" y="3406135"/>
            <a:ext cx="358069" cy="413204"/>
          </a:xfrm>
          <a:prstGeom prst="flowChartExtract">
            <a:avLst/>
          </a:prstGeom>
        </p:spPr>
        <p:style>
          <a:lnRef idx="2">
            <a:schemeClr val="accent5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lowchart: Extract 12"/>
          <p:cNvSpPr/>
          <p:nvPr/>
        </p:nvSpPr>
        <p:spPr>
          <a:xfrm rot="5400000">
            <a:off x="6071642" y="3406135"/>
            <a:ext cx="358069" cy="413204"/>
          </a:xfrm>
          <a:prstGeom prst="flowChartExtract">
            <a:avLst/>
          </a:prstGeom>
        </p:spPr>
        <p:style>
          <a:lnRef idx="2">
            <a:schemeClr val="accent5">
              <a:alpha val="90000"/>
              <a:hueOff val="0"/>
              <a:satOff val="0"/>
              <a:lumOff val="0"/>
              <a:alphaOff val="-4000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lowchart: Extract 18"/>
          <p:cNvSpPr/>
          <p:nvPr/>
        </p:nvSpPr>
        <p:spPr>
          <a:xfrm rot="5400000">
            <a:off x="3226106" y="6084288"/>
            <a:ext cx="346918" cy="413204"/>
          </a:xfrm>
          <a:prstGeom prst="flowChartExtract">
            <a:avLst/>
          </a:prstGeom>
        </p:spPr>
        <p:style>
          <a:lnRef idx="2">
            <a:schemeClr val="accent6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lowchart: Extract 21"/>
          <p:cNvSpPr/>
          <p:nvPr/>
        </p:nvSpPr>
        <p:spPr>
          <a:xfrm rot="5400000">
            <a:off x="6077218" y="6084288"/>
            <a:ext cx="346918" cy="413204"/>
          </a:xfrm>
          <a:prstGeom prst="flowChartExtract">
            <a:avLst/>
          </a:prstGeom>
        </p:spPr>
        <p:style>
          <a:lnRef idx="2">
            <a:schemeClr val="accent6">
              <a:alpha val="90000"/>
              <a:hueOff val="0"/>
              <a:satOff val="0"/>
              <a:lumOff val="0"/>
              <a:alphaOff val="-4000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SLOs: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Progress and </a:t>
            </a:r>
            <a:b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Next Steps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Diagram 3"/>
          <p:cNvGraphicFramePr/>
          <p:nvPr/>
        </p:nvGraphicFramePr>
        <p:xfrm>
          <a:off x="381000" y="1600200"/>
          <a:ext cx="8534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4577" name="Picture 1" descr="C:\Documents and Settings\pkamath\Local Settings\Temporary Internet Files\Content.IE5\JYO41NK4\MP900439239[1]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352800"/>
            <a:ext cx="1828800" cy="1828800"/>
          </a:xfrm>
          <a:prstGeom prst="rect">
            <a:avLst/>
          </a:prstGeom>
          <a:noFill/>
        </p:spPr>
      </p:pic>
      <p:pic>
        <p:nvPicPr>
          <p:cNvPr id="24578" name="Picture 2" descr="C:\Program Files\Microsoft Office\MEDIA\CAGCAT10\j0185604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77000" y="3352800"/>
            <a:ext cx="1600200" cy="1601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Program Review: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Progress and Next Steps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oup 34"/>
          <p:cNvGrpSpPr/>
          <p:nvPr/>
        </p:nvGrpSpPr>
        <p:grpSpPr>
          <a:xfrm>
            <a:off x="457202" y="1600551"/>
            <a:ext cx="5257798" cy="1129680"/>
            <a:chOff x="152401" y="1524174"/>
            <a:chExt cx="5257798" cy="1129680"/>
          </a:xfrm>
        </p:grpSpPr>
        <p:sp>
          <p:nvSpPr>
            <p:cNvPr id="25" name="Freeform 24"/>
            <p:cNvSpPr/>
            <p:nvPr/>
          </p:nvSpPr>
          <p:spPr>
            <a:xfrm>
              <a:off x="152401" y="1524174"/>
              <a:ext cx="790775" cy="1129680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9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1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943174" y="1524176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5" rIns="46005" bIns="46006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New questionnaire including SLO assessment questions developed in 11-12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57202" y="2613444"/>
            <a:ext cx="5257798" cy="1129679"/>
            <a:chOff x="152401" y="2537067"/>
            <a:chExt cx="5257798" cy="1129679"/>
          </a:xfrm>
        </p:grpSpPr>
        <p:sp>
          <p:nvSpPr>
            <p:cNvPr id="27" name="Freeform 26"/>
            <p:cNvSpPr/>
            <p:nvPr/>
          </p:nvSpPr>
          <p:spPr>
            <a:xfrm>
              <a:off x="152401" y="2537067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2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943174" y="2537068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5" rIns="46005" bIns="46006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New 2 year program review cycle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57202" y="3626336"/>
            <a:ext cx="5257798" cy="1129680"/>
            <a:chOff x="152401" y="3549959"/>
            <a:chExt cx="5257798" cy="1129680"/>
          </a:xfrm>
        </p:grpSpPr>
        <p:sp>
          <p:nvSpPr>
            <p:cNvPr id="29" name="Freeform 28"/>
            <p:cNvSpPr/>
            <p:nvPr/>
          </p:nvSpPr>
          <p:spPr>
            <a:xfrm>
              <a:off x="152401" y="3549960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3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943174" y="3549959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6" rIns="46005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Draft evaluation rubric in progress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57202" y="4639229"/>
            <a:ext cx="5257798" cy="1129679"/>
            <a:chOff x="152401" y="4562852"/>
            <a:chExt cx="5257798" cy="1129679"/>
          </a:xfrm>
        </p:grpSpPr>
        <p:sp>
          <p:nvSpPr>
            <p:cNvPr id="31" name="Freeform 30"/>
            <p:cNvSpPr/>
            <p:nvPr/>
          </p:nvSpPr>
          <p:spPr>
            <a:xfrm>
              <a:off x="152401" y="4562852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4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943174" y="4562852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6" rIns="46005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Thematic review in progress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57202" y="5652121"/>
            <a:ext cx="5257798" cy="1129679"/>
            <a:chOff x="152401" y="5575744"/>
            <a:chExt cx="5257798" cy="1129679"/>
          </a:xfrm>
        </p:grpSpPr>
        <p:sp>
          <p:nvSpPr>
            <p:cNvPr id="33" name="Freeform 32"/>
            <p:cNvSpPr/>
            <p:nvPr/>
          </p:nvSpPr>
          <p:spPr>
            <a:xfrm>
              <a:off x="152401" y="5575744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5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943174" y="5575744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6" rIns="46005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Improve online reporting mechanism to be more user friendly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pic>
        <p:nvPicPr>
          <p:cNvPr id="23553" name="Picture 1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4267200"/>
            <a:ext cx="1627937" cy="1600200"/>
          </a:xfrm>
          <a:prstGeom prst="rect">
            <a:avLst/>
          </a:prstGeom>
          <a:noFill/>
        </p:spPr>
      </p:pic>
      <p:pic>
        <p:nvPicPr>
          <p:cNvPr id="23554" name="Picture 2" descr="C:\Documents and Settings\pkamath\Local Settings\Temporary Internet Files\Content.IE5\JYO41NK4\MC90043259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1143000"/>
            <a:ext cx="1828572" cy="1828572"/>
          </a:xfrm>
          <a:prstGeom prst="rect">
            <a:avLst/>
          </a:prstGeom>
          <a:noFill/>
        </p:spPr>
      </p:pic>
      <p:sp>
        <p:nvSpPr>
          <p:cNvPr id="7" name="TextBox 6">
            <a:hlinkClick r:id="rId6"/>
          </p:cNvPr>
          <p:cNvSpPr txBox="1"/>
          <p:nvPr/>
        </p:nvSpPr>
        <p:spPr>
          <a:xfrm>
            <a:off x="6858000" y="571500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entury Gothic" pitchFamily="34" charset="0"/>
              </a:rPr>
              <a:t>2013-14 BUDGET</a:t>
            </a:r>
            <a:endParaRPr lang="en-US" sz="28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8" name="TextBox 7">
            <a:hlinkClick r:id="rId6"/>
          </p:cNvPr>
          <p:cNvSpPr txBox="1"/>
          <p:nvPr/>
        </p:nvSpPr>
        <p:spPr>
          <a:xfrm>
            <a:off x="5867400" y="27432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2012-13 </a:t>
            </a:r>
          </a:p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PROGRAM REVIEW THEMES REPORT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3" name="Bent Arrow 22"/>
          <p:cNvSpPr/>
          <p:nvPr/>
        </p:nvSpPr>
        <p:spPr>
          <a:xfrm flipV="1">
            <a:off x="6324600" y="3886200"/>
            <a:ext cx="609600" cy="1524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 Allocation: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Progress and Next Steps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reeform 16"/>
          <p:cNvSpPr/>
          <p:nvPr/>
        </p:nvSpPr>
        <p:spPr>
          <a:xfrm rot="21600000">
            <a:off x="154009" y="1524223"/>
            <a:ext cx="3733353" cy="3733353"/>
          </a:xfrm>
          <a:custGeom>
            <a:avLst/>
            <a:gdLst>
              <a:gd name="connsiteX0" fmla="*/ 0 w 3733353"/>
              <a:gd name="connsiteY0" fmla="*/ 2426679 h 3733353"/>
              <a:gd name="connsiteX1" fmla="*/ 933338 w 3733353"/>
              <a:gd name="connsiteY1" fmla="*/ 2426679 h 3733353"/>
              <a:gd name="connsiteX2" fmla="*/ 933338 w 3733353"/>
              <a:gd name="connsiteY2" fmla="*/ 0 h 3733353"/>
              <a:gd name="connsiteX3" fmla="*/ 2800015 w 3733353"/>
              <a:gd name="connsiteY3" fmla="*/ 0 h 3733353"/>
              <a:gd name="connsiteX4" fmla="*/ 2800015 w 3733353"/>
              <a:gd name="connsiteY4" fmla="*/ 2426679 h 3733353"/>
              <a:gd name="connsiteX5" fmla="*/ 3733353 w 3733353"/>
              <a:gd name="connsiteY5" fmla="*/ 2426679 h 3733353"/>
              <a:gd name="connsiteX6" fmla="*/ 1866677 w 3733353"/>
              <a:gd name="connsiteY6" fmla="*/ 3733353 h 3733353"/>
              <a:gd name="connsiteX7" fmla="*/ 0 w 3733353"/>
              <a:gd name="connsiteY7" fmla="*/ 2426679 h 373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3353" h="3733353">
                <a:moveTo>
                  <a:pt x="2426679" y="3733353"/>
                </a:moveTo>
                <a:lnTo>
                  <a:pt x="2426679" y="2800015"/>
                </a:lnTo>
                <a:lnTo>
                  <a:pt x="0" y="2800015"/>
                </a:lnTo>
                <a:lnTo>
                  <a:pt x="0" y="933338"/>
                </a:lnTo>
                <a:lnTo>
                  <a:pt x="2426679" y="933338"/>
                </a:lnTo>
                <a:lnTo>
                  <a:pt x="2426679" y="0"/>
                </a:lnTo>
                <a:lnTo>
                  <a:pt x="3733353" y="1866676"/>
                </a:lnTo>
                <a:lnTo>
                  <a:pt x="2426679" y="37333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465" tIns="1089801" rIns="809800" bIns="1089803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>
                <a:latin typeface="Century Gothic" pitchFamily="34" charset="0"/>
              </a:rPr>
              <a:t>Program review themes will inform resource allocation decisions in 12-13</a:t>
            </a:r>
            <a:endParaRPr lang="en-US" sz="2200" kern="1200" dirty="0">
              <a:latin typeface="Century Gothic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256637" y="1524223"/>
            <a:ext cx="3733353" cy="3733353"/>
          </a:xfrm>
          <a:custGeom>
            <a:avLst/>
            <a:gdLst>
              <a:gd name="connsiteX0" fmla="*/ 0 w 3733353"/>
              <a:gd name="connsiteY0" fmla="*/ 2426679 h 3733353"/>
              <a:gd name="connsiteX1" fmla="*/ 933338 w 3733353"/>
              <a:gd name="connsiteY1" fmla="*/ 2426679 h 3733353"/>
              <a:gd name="connsiteX2" fmla="*/ 933338 w 3733353"/>
              <a:gd name="connsiteY2" fmla="*/ 0 h 3733353"/>
              <a:gd name="connsiteX3" fmla="*/ 2800015 w 3733353"/>
              <a:gd name="connsiteY3" fmla="*/ 0 h 3733353"/>
              <a:gd name="connsiteX4" fmla="*/ 2800015 w 3733353"/>
              <a:gd name="connsiteY4" fmla="*/ 2426679 h 3733353"/>
              <a:gd name="connsiteX5" fmla="*/ 3733353 w 3733353"/>
              <a:gd name="connsiteY5" fmla="*/ 2426679 h 3733353"/>
              <a:gd name="connsiteX6" fmla="*/ 1866677 w 3733353"/>
              <a:gd name="connsiteY6" fmla="*/ 3733353 h 3733353"/>
              <a:gd name="connsiteX7" fmla="*/ 0 w 3733353"/>
              <a:gd name="connsiteY7" fmla="*/ 2426679 h 373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3353" h="3733353">
                <a:moveTo>
                  <a:pt x="1306674" y="0"/>
                </a:moveTo>
                <a:lnTo>
                  <a:pt x="1306674" y="933338"/>
                </a:lnTo>
                <a:lnTo>
                  <a:pt x="3733353" y="933338"/>
                </a:lnTo>
                <a:lnTo>
                  <a:pt x="3733353" y="2800015"/>
                </a:lnTo>
                <a:lnTo>
                  <a:pt x="1306674" y="2800015"/>
                </a:lnTo>
                <a:lnTo>
                  <a:pt x="1306674" y="3733353"/>
                </a:lnTo>
                <a:lnTo>
                  <a:pt x="0" y="1866677"/>
                </a:lnTo>
                <a:lnTo>
                  <a:pt x="1306674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39864"/>
              <a:satOff val="45647"/>
              <a:lumOff val="-8432"/>
              <a:alphaOff val="0"/>
            </a:schemeClr>
          </a:fillRef>
          <a:effectRef idx="0">
            <a:schemeClr val="accent5">
              <a:hueOff val="-839864"/>
              <a:satOff val="45647"/>
              <a:lumOff val="-843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9802" tIns="1089802" rIns="156463" bIns="1089802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>
                <a:latin typeface="Century Gothic" pitchFamily="34" charset="0"/>
              </a:rPr>
              <a:t>Process will continue in 12-13 with the addition of SLO assessment themes</a:t>
            </a:r>
            <a:endParaRPr lang="en-US" sz="2200" kern="1200" dirty="0">
              <a:latin typeface="Century Gothic" pitchFamily="34" charset="0"/>
            </a:endParaRPr>
          </a:p>
        </p:txBody>
      </p:sp>
      <p:pic>
        <p:nvPicPr>
          <p:cNvPr id="5" name="Picture 1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8463" y="2890407"/>
            <a:ext cx="1323137" cy="1300593"/>
          </a:xfrm>
          <a:prstGeom prst="rect">
            <a:avLst/>
          </a:prstGeom>
          <a:noFill/>
        </p:spPr>
      </p:pic>
      <p:sp>
        <p:nvSpPr>
          <p:cNvPr id="6" name="TextBox 5">
            <a:hlinkClick r:id="rId5"/>
          </p:cNvPr>
          <p:cNvSpPr txBox="1"/>
          <p:nvPr/>
        </p:nvSpPr>
        <p:spPr>
          <a:xfrm>
            <a:off x="3429000" y="41249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entury Gothic" pitchFamily="34" charset="0"/>
              </a:rPr>
              <a:t>RESOURCES</a:t>
            </a:r>
            <a:endParaRPr lang="en-US" sz="28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029200" y="4648200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124200" y="46482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hlinkClick r:id="rId5"/>
          </p:cNvPr>
          <p:cNvSpPr txBox="1"/>
          <p:nvPr/>
        </p:nvSpPr>
        <p:spPr>
          <a:xfrm>
            <a:off x="4724400" y="5675293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Century Gothic" pitchFamily="34" charset="0"/>
              </a:rPr>
              <a:t>Non-Instructional Areas</a:t>
            </a:r>
          </a:p>
          <a:p>
            <a:pPr algn="ctr"/>
            <a:endParaRPr lang="en-US" sz="2800" b="1" dirty="0">
              <a:solidFill>
                <a:schemeClr val="accent2"/>
              </a:solidFill>
              <a:latin typeface="Century Gothic" pitchFamily="34" charset="0"/>
            </a:endParaRPr>
          </a:p>
        </p:txBody>
      </p:sp>
      <p:sp>
        <p:nvSpPr>
          <p:cNvPr id="12" name="TextBox 11">
            <a:hlinkClick r:id="rId5"/>
          </p:cNvPr>
          <p:cNvSpPr txBox="1"/>
          <p:nvPr/>
        </p:nvSpPr>
        <p:spPr>
          <a:xfrm>
            <a:off x="762000" y="56388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Century Gothic" pitchFamily="34" charset="0"/>
              </a:rPr>
              <a:t>Instructional Areas</a:t>
            </a:r>
            <a:endParaRPr lang="en-US" sz="2800" b="1" dirty="0">
              <a:solidFill>
                <a:schemeClr val="accent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251062"/>
          </a:xfrm>
        </p:spPr>
        <p:txBody>
          <a:bodyPr>
            <a:noAutofit/>
          </a:bodyPr>
          <a:lstStyle/>
          <a:p>
            <a:r>
              <a:rPr lang="en-US" sz="4800" dirty="0" smtClean="0"/>
              <a:t>How We Do It: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West Valley College Integrated Planning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1143000" y="1524000"/>
            <a:ext cx="6629400" cy="5257800"/>
            <a:chOff x="2590800" y="1066800"/>
            <a:chExt cx="7315200" cy="5638800"/>
          </a:xfrm>
        </p:grpSpPr>
        <p:graphicFrame>
          <p:nvGraphicFramePr>
            <p:cNvPr id="17" name="Diagram 16"/>
            <p:cNvGraphicFramePr/>
            <p:nvPr/>
          </p:nvGraphicFramePr>
          <p:xfrm>
            <a:off x="2590800" y="1066800"/>
            <a:ext cx="7315200" cy="5638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8" name="Left Arrow 17"/>
            <p:cNvSpPr/>
            <p:nvPr/>
          </p:nvSpPr>
          <p:spPr>
            <a:xfrm rot="2619006">
              <a:off x="4214571" y="48952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Left Arrow 18"/>
            <p:cNvSpPr/>
            <p:nvPr/>
          </p:nvSpPr>
          <p:spPr>
            <a:xfrm rot="7689777">
              <a:off x="4325976" y="2163941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eft Arrow 19"/>
            <p:cNvSpPr/>
            <p:nvPr/>
          </p:nvSpPr>
          <p:spPr>
            <a:xfrm rot="13462992">
              <a:off x="7185122" y="2153602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Left Arrow 20"/>
            <p:cNvSpPr/>
            <p:nvPr/>
          </p:nvSpPr>
          <p:spPr>
            <a:xfrm rot="18768370">
              <a:off x="7235485" y="49075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90600" y="1524000"/>
            <a:ext cx="673716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251062"/>
          </a:xfrm>
        </p:spPr>
        <p:txBody>
          <a:bodyPr>
            <a:noAutofit/>
          </a:bodyPr>
          <a:lstStyle/>
          <a:p>
            <a:r>
              <a:rPr lang="en-US" sz="4800" dirty="0" smtClean="0"/>
              <a:t>Integrated Planning: 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Looking Ahead 2012-13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228601" y="1600200"/>
            <a:ext cx="8686799" cy="5029199"/>
            <a:chOff x="228601" y="1600200"/>
            <a:chExt cx="8686799" cy="5029199"/>
          </a:xfrm>
        </p:grpSpPr>
        <p:sp>
          <p:nvSpPr>
            <p:cNvPr id="6" name="Pie 5"/>
            <p:cNvSpPr/>
            <p:nvPr/>
          </p:nvSpPr>
          <p:spPr>
            <a:xfrm>
              <a:off x="228601" y="1600200"/>
              <a:ext cx="5029199" cy="5029199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2743200" y="1600200"/>
              <a:ext cx="6172200" cy="5029199"/>
            </a:xfrm>
            <a:custGeom>
              <a:avLst/>
              <a:gdLst>
                <a:gd name="connsiteX0" fmla="*/ 0 w 6172200"/>
                <a:gd name="connsiteY0" fmla="*/ 0 h 5029199"/>
                <a:gd name="connsiteX1" fmla="*/ 6172200 w 6172200"/>
                <a:gd name="connsiteY1" fmla="*/ 0 h 5029199"/>
                <a:gd name="connsiteX2" fmla="*/ 6172200 w 6172200"/>
                <a:gd name="connsiteY2" fmla="*/ 5029199 h 5029199"/>
                <a:gd name="connsiteX3" fmla="*/ 0 w 6172200"/>
                <a:gd name="connsiteY3" fmla="*/ 5029199 h 5029199"/>
                <a:gd name="connsiteX4" fmla="*/ 0 w 6172200"/>
                <a:gd name="connsiteY4" fmla="*/ 0 h 502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5029199">
                  <a:moveTo>
                    <a:pt x="0" y="0"/>
                  </a:moveTo>
                  <a:lnTo>
                    <a:pt x="6172200" y="0"/>
                  </a:lnTo>
                  <a:lnTo>
                    <a:pt x="6172200" y="5029199"/>
                  </a:lnTo>
                  <a:lnTo>
                    <a:pt x="0" y="50291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4059555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latin typeface="Century Gothic" pitchFamily="34" charset="0"/>
                </a:rPr>
                <a:t>Complete comprehensive SLO report</a:t>
              </a:r>
              <a:endParaRPr lang="en-US" sz="2600" kern="1200" dirty="0">
                <a:latin typeface="Century Gothic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88682" y="2668904"/>
            <a:ext cx="8026717" cy="3709035"/>
            <a:chOff x="888682" y="2668904"/>
            <a:chExt cx="8026717" cy="3709035"/>
          </a:xfrm>
        </p:grpSpPr>
        <p:sp>
          <p:nvSpPr>
            <p:cNvPr id="8" name="Pie 7"/>
            <p:cNvSpPr/>
            <p:nvPr/>
          </p:nvSpPr>
          <p:spPr>
            <a:xfrm>
              <a:off x="888682" y="2668904"/>
              <a:ext cx="3709035" cy="3709035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50959"/>
                <a:satOff val="5126"/>
                <a:lumOff val="-327"/>
                <a:alphaOff val="0"/>
              </a:schemeClr>
            </a:fillRef>
            <a:effectRef idx="0">
              <a:schemeClr val="accent3">
                <a:hueOff val="350959"/>
                <a:satOff val="5126"/>
                <a:lumOff val="-32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2743199" y="2668904"/>
              <a:ext cx="6172200" cy="3709035"/>
            </a:xfrm>
            <a:custGeom>
              <a:avLst/>
              <a:gdLst>
                <a:gd name="connsiteX0" fmla="*/ 0 w 6172200"/>
                <a:gd name="connsiteY0" fmla="*/ 0 h 3709035"/>
                <a:gd name="connsiteX1" fmla="*/ 6172200 w 6172200"/>
                <a:gd name="connsiteY1" fmla="*/ 0 h 3709035"/>
                <a:gd name="connsiteX2" fmla="*/ 6172200 w 6172200"/>
                <a:gd name="connsiteY2" fmla="*/ 3709035 h 3709035"/>
                <a:gd name="connsiteX3" fmla="*/ 0 w 6172200"/>
                <a:gd name="connsiteY3" fmla="*/ 3709035 h 3709035"/>
                <a:gd name="connsiteX4" fmla="*/ 0 w 6172200"/>
                <a:gd name="connsiteY4" fmla="*/ 0 h 370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3709035">
                  <a:moveTo>
                    <a:pt x="0" y="0"/>
                  </a:moveTo>
                  <a:lnTo>
                    <a:pt x="6172200" y="0"/>
                  </a:lnTo>
                  <a:lnTo>
                    <a:pt x="6172200" y="3709035"/>
                  </a:lnTo>
                  <a:lnTo>
                    <a:pt x="0" y="37090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350959"/>
                <a:satOff val="5126"/>
                <a:lumOff val="-3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273939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latin typeface="Century Gothic" pitchFamily="34" charset="0"/>
                </a:rPr>
                <a:t>Compile comprehensive Program Review reports</a:t>
              </a:r>
              <a:endParaRPr lang="en-US" sz="2600" kern="1200" dirty="0">
                <a:latin typeface="Century Gothic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48765" y="3737609"/>
            <a:ext cx="7366634" cy="2388869"/>
            <a:chOff x="1548765" y="3737609"/>
            <a:chExt cx="7366634" cy="2388869"/>
          </a:xfrm>
        </p:grpSpPr>
        <p:sp>
          <p:nvSpPr>
            <p:cNvPr id="10" name="Pie 9"/>
            <p:cNvSpPr/>
            <p:nvPr/>
          </p:nvSpPr>
          <p:spPr>
            <a:xfrm>
              <a:off x="1548765" y="3737609"/>
              <a:ext cx="2388869" cy="2388869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01919"/>
                <a:satOff val="10252"/>
                <a:lumOff val="-653"/>
                <a:alphaOff val="0"/>
              </a:schemeClr>
            </a:fillRef>
            <a:effectRef idx="0">
              <a:schemeClr val="accent3">
                <a:hueOff val="701919"/>
                <a:satOff val="10252"/>
                <a:lumOff val="-65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2743199" y="3737609"/>
              <a:ext cx="6172200" cy="2388869"/>
            </a:xfrm>
            <a:custGeom>
              <a:avLst/>
              <a:gdLst>
                <a:gd name="connsiteX0" fmla="*/ 0 w 6172200"/>
                <a:gd name="connsiteY0" fmla="*/ 0 h 2388869"/>
                <a:gd name="connsiteX1" fmla="*/ 6172200 w 6172200"/>
                <a:gd name="connsiteY1" fmla="*/ 0 h 2388869"/>
                <a:gd name="connsiteX2" fmla="*/ 6172200 w 6172200"/>
                <a:gd name="connsiteY2" fmla="*/ 2388869 h 2388869"/>
                <a:gd name="connsiteX3" fmla="*/ 0 w 6172200"/>
                <a:gd name="connsiteY3" fmla="*/ 2388869 h 2388869"/>
                <a:gd name="connsiteX4" fmla="*/ 0 w 6172200"/>
                <a:gd name="connsiteY4" fmla="*/ 0 h 238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2388869">
                  <a:moveTo>
                    <a:pt x="0" y="0"/>
                  </a:moveTo>
                  <a:lnTo>
                    <a:pt x="6172200" y="0"/>
                  </a:lnTo>
                  <a:lnTo>
                    <a:pt x="6172200" y="2388869"/>
                  </a:lnTo>
                  <a:lnTo>
                    <a:pt x="0" y="23888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701919"/>
                <a:satOff val="10252"/>
                <a:lumOff val="-6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1419225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latin typeface="Century Gothic" pitchFamily="34" charset="0"/>
                </a:rPr>
                <a:t>Inform College Council goal setting and resource allocation processes</a:t>
              </a:r>
              <a:endParaRPr lang="en-US" sz="2600" kern="1200" dirty="0">
                <a:latin typeface="Century Gothic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08847" y="4806314"/>
            <a:ext cx="6706552" cy="1068704"/>
            <a:chOff x="2208847" y="4806314"/>
            <a:chExt cx="6706552" cy="1068704"/>
          </a:xfrm>
        </p:grpSpPr>
        <p:sp>
          <p:nvSpPr>
            <p:cNvPr id="12" name="Pie 11"/>
            <p:cNvSpPr/>
            <p:nvPr/>
          </p:nvSpPr>
          <p:spPr>
            <a:xfrm>
              <a:off x="2208847" y="4806314"/>
              <a:ext cx="1068704" cy="1068704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052878"/>
                <a:satOff val="15378"/>
                <a:lumOff val="-980"/>
                <a:alphaOff val="0"/>
              </a:schemeClr>
            </a:fillRef>
            <a:effectRef idx="0">
              <a:schemeClr val="accent3">
                <a:hueOff val="1052878"/>
                <a:satOff val="15378"/>
                <a:lumOff val="-98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2743199" y="4806314"/>
              <a:ext cx="6172200" cy="1068704"/>
            </a:xfrm>
            <a:custGeom>
              <a:avLst/>
              <a:gdLst>
                <a:gd name="connsiteX0" fmla="*/ 0 w 6172200"/>
                <a:gd name="connsiteY0" fmla="*/ 0 h 1068704"/>
                <a:gd name="connsiteX1" fmla="*/ 6172200 w 6172200"/>
                <a:gd name="connsiteY1" fmla="*/ 0 h 1068704"/>
                <a:gd name="connsiteX2" fmla="*/ 6172200 w 6172200"/>
                <a:gd name="connsiteY2" fmla="*/ 1068704 h 1068704"/>
                <a:gd name="connsiteX3" fmla="*/ 0 w 6172200"/>
                <a:gd name="connsiteY3" fmla="*/ 1068704 h 1068704"/>
                <a:gd name="connsiteX4" fmla="*/ 0 w 6172200"/>
                <a:gd name="connsiteY4" fmla="*/ 0 h 1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1068704">
                  <a:moveTo>
                    <a:pt x="0" y="0"/>
                  </a:moveTo>
                  <a:lnTo>
                    <a:pt x="6172200" y="0"/>
                  </a:lnTo>
                  <a:lnTo>
                    <a:pt x="6172200" y="1068704"/>
                  </a:lnTo>
                  <a:lnTo>
                    <a:pt x="0" y="1068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1052878"/>
                <a:satOff val="15378"/>
                <a:lumOff val="-98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59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latin typeface="Century Gothic" pitchFamily="34" charset="0"/>
                </a:rPr>
                <a:t>Evaluate12-13 goals and objectives</a:t>
              </a:r>
              <a:endParaRPr lang="en-US" sz="2600" kern="1200" dirty="0"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Thank you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15267"/>
          <a:stretch>
            <a:fillRect/>
          </a:stretch>
        </p:blipFill>
        <p:spPr bwMode="auto">
          <a:xfrm>
            <a:off x="4038600" y="3962400"/>
            <a:ext cx="49911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t="12130" r="2663"/>
          <a:stretch>
            <a:fillRect/>
          </a:stretch>
        </p:blipFill>
        <p:spPr bwMode="auto">
          <a:xfrm>
            <a:off x="105508" y="1524000"/>
            <a:ext cx="3856892" cy="522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t="4651" r="-775" b="24348"/>
          <a:stretch>
            <a:fillRect/>
          </a:stretch>
        </p:blipFill>
        <p:spPr bwMode="auto">
          <a:xfrm>
            <a:off x="4038600" y="1524000"/>
            <a:ext cx="5029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8490" y="1524001"/>
            <a:ext cx="3873910" cy="5216012"/>
          </a:xfrm>
          <a:prstGeom prst="rect">
            <a:avLst/>
          </a:prstGeom>
          <a:solidFill>
            <a:schemeClr val="accent6">
              <a:lumMod val="2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atin typeface="Century Gothic" pitchFamily="34" charset="0"/>
            </a:endParaRPr>
          </a:p>
          <a:p>
            <a:pPr algn="ctr"/>
            <a:endParaRPr lang="en-US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algn="ctr"/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Heidi Diamond</a:t>
            </a: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SLO Committee Chair</a:t>
            </a:r>
          </a:p>
          <a:p>
            <a:pPr lvl="0" algn="ctr"/>
            <a:endParaRPr lang="en-US" sz="1600" dirty="0" smtClean="0">
              <a:latin typeface="Century Gothic" pitchFamily="34" charset="0"/>
            </a:endParaRPr>
          </a:p>
          <a:p>
            <a:pPr lvl="0" algn="ctr"/>
            <a:r>
              <a:rPr lang="en-US" sz="2000" b="1" dirty="0" err="1" smtClean="0">
                <a:solidFill>
                  <a:schemeClr val="accent1"/>
                </a:solidFill>
                <a:latin typeface="Century Gothic" pitchFamily="34" charset="0"/>
              </a:rPr>
              <a:t>Inge</a:t>
            </a:r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 Bond</a:t>
            </a: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Director of Institutional Research </a:t>
            </a: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and Planning</a:t>
            </a:r>
          </a:p>
          <a:p>
            <a:pPr lvl="0" algn="ctr"/>
            <a:endParaRPr lang="en-US" sz="1600" dirty="0" smtClean="0">
              <a:latin typeface="Century Gothic" pitchFamily="34" charset="0"/>
            </a:endParaRPr>
          </a:p>
          <a:p>
            <a:pPr lvl="0" algn="ctr"/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John </a:t>
            </a:r>
            <a:r>
              <a:rPr lang="en-US" sz="2000" b="1" dirty="0" err="1" smtClean="0">
                <a:solidFill>
                  <a:schemeClr val="accent1"/>
                </a:solidFill>
                <a:latin typeface="Century Gothic" pitchFamily="34" charset="0"/>
              </a:rPr>
              <a:t>Hannigan</a:t>
            </a:r>
            <a:endParaRPr lang="en-US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Program Review Committee Chair</a:t>
            </a:r>
          </a:p>
          <a:p>
            <a:pPr lvl="0" algn="ctr"/>
            <a:endParaRPr lang="en-US" sz="1600" b="1" dirty="0" smtClean="0">
              <a:latin typeface="Century Gothic" pitchFamily="34" charset="0"/>
            </a:endParaRPr>
          </a:p>
          <a:p>
            <a:pPr lvl="0" algn="ctr"/>
            <a:r>
              <a:rPr lang="en-US" sz="2000" b="1" dirty="0" err="1" smtClean="0">
                <a:solidFill>
                  <a:schemeClr val="accent1"/>
                </a:solidFill>
                <a:latin typeface="Century Gothic" pitchFamily="34" charset="0"/>
              </a:rPr>
              <a:t>Kuni</a:t>
            </a:r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 Hay</a:t>
            </a: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Vice President of Instruction</a:t>
            </a:r>
          </a:p>
          <a:p>
            <a:pPr lvl="0" algn="ctr"/>
            <a:endParaRPr lang="en-US" sz="1600" b="1" dirty="0" smtClean="0">
              <a:latin typeface="Century Gothic" pitchFamily="34" charset="0"/>
            </a:endParaRPr>
          </a:p>
          <a:p>
            <a:pPr lvl="0" algn="ctr"/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Stephanie Kashima</a:t>
            </a: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Dean of Instruction and Student Success</a:t>
            </a:r>
          </a:p>
          <a:p>
            <a:pPr lvl="0" algn="ctr"/>
            <a:endParaRPr lang="en-US" sz="1600" dirty="0" smtClean="0">
              <a:latin typeface="Century Gothic" pitchFamily="34" charset="0"/>
            </a:endParaRPr>
          </a:p>
          <a:p>
            <a:pPr lvl="0" algn="ctr"/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Nina </a:t>
            </a:r>
            <a:r>
              <a:rPr lang="en-US" sz="2000" b="1" dirty="0" err="1" smtClean="0">
                <a:solidFill>
                  <a:schemeClr val="accent1"/>
                </a:solidFill>
                <a:latin typeface="Century Gothic" pitchFamily="34" charset="0"/>
              </a:rPr>
              <a:t>Kamath</a:t>
            </a:r>
            <a:endParaRPr lang="en-US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lvl="0" algn="ctr"/>
            <a:r>
              <a:rPr lang="en-US" sz="1600" dirty="0" smtClean="0">
                <a:latin typeface="Century Gothic" pitchFamily="34" charset="0"/>
              </a:rPr>
              <a:t>Freelance Designer</a:t>
            </a:r>
          </a:p>
          <a:p>
            <a:pPr lvl="0" algn="ctr"/>
            <a:endParaRPr lang="en-US" sz="1600" dirty="0" smtClean="0">
              <a:latin typeface="Century Gothic" pitchFamily="34" charset="0"/>
            </a:endParaRPr>
          </a:p>
          <a:p>
            <a:pPr lvl="0" algn="ctr"/>
            <a:endParaRPr lang="en-US" sz="2000" b="1" dirty="0" smtClean="0">
              <a:latin typeface="Century Gothic" pitchFamily="34" charset="0"/>
            </a:endParaRPr>
          </a:p>
        </p:txBody>
      </p:sp>
      <p:pic>
        <p:nvPicPr>
          <p:cNvPr id="8" name="Picture 7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1830</TotalTime>
  <Words>859</Words>
  <Application>Microsoft Office PowerPoint</Application>
  <PresentationFormat>On-screen Show (4:3)</PresentationFormat>
  <Paragraphs>262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Module</vt:lpstr>
      <vt:lpstr>ACCREDITATION AND INTEGRATED PLANNING</vt:lpstr>
      <vt:lpstr>Accreditation</vt:lpstr>
      <vt:lpstr>What is accreditation?</vt:lpstr>
      <vt:lpstr>Accreditation Cycle</vt:lpstr>
      <vt:lpstr>Accreditation  Timeline and Plan</vt:lpstr>
      <vt:lpstr>Accreditation Story</vt:lpstr>
      <vt:lpstr>How do we get there?</vt:lpstr>
      <vt:lpstr>Accreditation Standards</vt:lpstr>
      <vt:lpstr>Accreditation Standards</vt:lpstr>
      <vt:lpstr>2012-2012:  The Writing Year</vt:lpstr>
      <vt:lpstr>Integrated  Planning</vt:lpstr>
      <vt:lpstr>Recognizing Needs Improved Outcomes</vt:lpstr>
      <vt:lpstr>In Action</vt:lpstr>
      <vt:lpstr>Elements of Planning</vt:lpstr>
      <vt:lpstr>The Accreditation Perspective  on Integrated Planning</vt:lpstr>
      <vt:lpstr>Integrated Planning Status</vt:lpstr>
      <vt:lpstr>SLOs: Progress and  Next Steps</vt:lpstr>
      <vt:lpstr>Program Review: Progress and Next Steps</vt:lpstr>
      <vt:lpstr>Resource Allocation: Progress and Next Steps</vt:lpstr>
      <vt:lpstr>How We Do It: West Valley College Integrated Planning</vt:lpstr>
      <vt:lpstr>Integrated Planning: Looking Ahead 2012-13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Heidi Diamond</dc:creator>
  <cp:lastModifiedBy>Lisa Kalenda</cp:lastModifiedBy>
  <cp:revision>117</cp:revision>
  <dcterms:created xsi:type="dcterms:W3CDTF">2010-12-07T03:43:33Z</dcterms:created>
  <dcterms:modified xsi:type="dcterms:W3CDTF">2014-01-05T03:20:15Z</dcterms:modified>
</cp:coreProperties>
</file>